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76" r:id="rId3"/>
    <p:sldId id="266" r:id="rId4"/>
    <p:sldId id="268" r:id="rId5"/>
    <p:sldId id="269" r:id="rId6"/>
    <p:sldId id="271" r:id="rId7"/>
    <p:sldId id="272" r:id="rId8"/>
    <p:sldId id="270" r:id="rId9"/>
    <p:sldId id="267" r:id="rId10"/>
    <p:sldId id="273" r:id="rId11"/>
    <p:sldId id="274" r:id="rId12"/>
    <p:sldId id="275" r:id="rId13"/>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9AA"/>
    <a:srgbClr val="717F81"/>
    <a:srgbClr val="A3A86B"/>
    <a:srgbClr val="717F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32933-F630-4463-928A-F9134F53DE53}" v="38" dt="2020-06-18T07:34:16.3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522" autoAdjust="0"/>
  </p:normalViewPr>
  <p:slideViewPr>
    <p:cSldViewPr>
      <p:cViewPr varScale="1">
        <p:scale>
          <a:sx n="143" d="100"/>
          <a:sy n="143" d="100"/>
        </p:scale>
        <p:origin x="546" y="120"/>
      </p:cViewPr>
      <p:guideLst>
        <p:guide orient="horz" pos="1620"/>
        <p:guide pos="2880"/>
        <p:guide pos="5602"/>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sing, Susanna" userId="bd3ca737-3fd6-4e59-bccf-dfe01093fa09" providerId="ADAL" clId="{E9D32933-F630-4463-928A-F9134F53DE53}"/>
    <pc:docChg chg="undo addSld delSld modSld">
      <pc:chgData name="Helsing, Susanna" userId="bd3ca737-3fd6-4e59-bccf-dfe01093fa09" providerId="ADAL" clId="{E9D32933-F630-4463-928A-F9134F53DE53}" dt="2020-06-18T07:34:17.319" v="1343" actId="20577"/>
      <pc:docMkLst>
        <pc:docMk/>
      </pc:docMkLst>
      <pc:sldChg chg="modSp modNotesTx">
        <pc:chgData name="Helsing, Susanna" userId="bd3ca737-3fd6-4e59-bccf-dfe01093fa09" providerId="ADAL" clId="{E9D32933-F630-4463-928A-F9134F53DE53}" dt="2020-06-17T05:13:46.526" v="1261" actId="20577"/>
        <pc:sldMkLst>
          <pc:docMk/>
          <pc:sldMk cId="574630681" sldId="266"/>
        </pc:sldMkLst>
        <pc:spChg chg="mod">
          <ac:chgData name="Helsing, Susanna" userId="bd3ca737-3fd6-4e59-bccf-dfe01093fa09" providerId="ADAL" clId="{E9D32933-F630-4463-928A-F9134F53DE53}" dt="2020-06-17T05:13:46.526" v="1261" actId="20577"/>
          <ac:spMkLst>
            <pc:docMk/>
            <pc:sldMk cId="574630681" sldId="266"/>
            <ac:spMk id="7" creationId="{9377A5F9-0B3C-4AA9-BBB4-63748A0A52E5}"/>
          </ac:spMkLst>
        </pc:spChg>
      </pc:sldChg>
      <pc:sldChg chg="modSp">
        <pc:chgData name="Helsing, Susanna" userId="bd3ca737-3fd6-4e59-bccf-dfe01093fa09" providerId="ADAL" clId="{E9D32933-F630-4463-928A-F9134F53DE53}" dt="2020-06-17T05:11:45.495" v="1203" actId="20577"/>
        <pc:sldMkLst>
          <pc:docMk/>
          <pc:sldMk cId="4260502369" sldId="267"/>
        </pc:sldMkLst>
        <pc:spChg chg="mod">
          <ac:chgData name="Helsing, Susanna" userId="bd3ca737-3fd6-4e59-bccf-dfe01093fa09" providerId="ADAL" clId="{E9D32933-F630-4463-928A-F9134F53DE53}" dt="2020-06-17T05:11:45.495" v="1203" actId="20577"/>
          <ac:spMkLst>
            <pc:docMk/>
            <pc:sldMk cId="4260502369" sldId="267"/>
            <ac:spMk id="7" creationId="{9377A5F9-0B3C-4AA9-BBB4-63748A0A52E5}"/>
          </ac:spMkLst>
        </pc:spChg>
      </pc:sldChg>
      <pc:sldChg chg="modSp">
        <pc:chgData name="Helsing, Susanna" userId="bd3ca737-3fd6-4e59-bccf-dfe01093fa09" providerId="ADAL" clId="{E9D32933-F630-4463-928A-F9134F53DE53}" dt="2020-06-17T05:13:55.200" v="1263" actId="20577"/>
        <pc:sldMkLst>
          <pc:docMk/>
          <pc:sldMk cId="294113898" sldId="268"/>
        </pc:sldMkLst>
        <pc:spChg chg="mod">
          <ac:chgData name="Helsing, Susanna" userId="bd3ca737-3fd6-4e59-bccf-dfe01093fa09" providerId="ADAL" clId="{E9D32933-F630-4463-928A-F9134F53DE53}" dt="2020-06-17T05:13:55.200" v="1263" actId="20577"/>
          <ac:spMkLst>
            <pc:docMk/>
            <pc:sldMk cId="294113898" sldId="268"/>
            <ac:spMk id="7" creationId="{9377A5F9-0B3C-4AA9-BBB4-63748A0A52E5}"/>
          </ac:spMkLst>
        </pc:spChg>
      </pc:sldChg>
      <pc:sldChg chg="modSp">
        <pc:chgData name="Helsing, Susanna" userId="bd3ca737-3fd6-4e59-bccf-dfe01093fa09" providerId="ADAL" clId="{E9D32933-F630-4463-928A-F9134F53DE53}" dt="2020-06-17T05:14:07.519" v="1265" actId="113"/>
        <pc:sldMkLst>
          <pc:docMk/>
          <pc:sldMk cId="1555310208" sldId="269"/>
        </pc:sldMkLst>
        <pc:spChg chg="mod">
          <ac:chgData name="Helsing, Susanna" userId="bd3ca737-3fd6-4e59-bccf-dfe01093fa09" providerId="ADAL" clId="{E9D32933-F630-4463-928A-F9134F53DE53}" dt="2020-06-17T05:14:07.519" v="1265" actId="113"/>
          <ac:spMkLst>
            <pc:docMk/>
            <pc:sldMk cId="1555310208" sldId="269"/>
            <ac:spMk id="7" creationId="{9377A5F9-0B3C-4AA9-BBB4-63748A0A52E5}"/>
          </ac:spMkLst>
        </pc:spChg>
      </pc:sldChg>
      <pc:sldChg chg="modSp">
        <pc:chgData name="Helsing, Susanna" userId="bd3ca737-3fd6-4e59-bccf-dfe01093fa09" providerId="ADAL" clId="{E9D32933-F630-4463-928A-F9134F53DE53}" dt="2020-06-17T05:11:57.289" v="1206" actId="20577"/>
        <pc:sldMkLst>
          <pc:docMk/>
          <pc:sldMk cId="4199267411" sldId="270"/>
        </pc:sldMkLst>
        <pc:spChg chg="mod">
          <ac:chgData name="Helsing, Susanna" userId="bd3ca737-3fd6-4e59-bccf-dfe01093fa09" providerId="ADAL" clId="{E9D32933-F630-4463-928A-F9134F53DE53}" dt="2020-06-17T05:11:57.289" v="1206" actId="20577"/>
          <ac:spMkLst>
            <pc:docMk/>
            <pc:sldMk cId="4199267411" sldId="270"/>
            <ac:spMk id="7" creationId="{9377A5F9-0B3C-4AA9-BBB4-63748A0A52E5}"/>
          </ac:spMkLst>
        </pc:spChg>
      </pc:sldChg>
      <pc:sldChg chg="modSp">
        <pc:chgData name="Helsing, Susanna" userId="bd3ca737-3fd6-4e59-bccf-dfe01093fa09" providerId="ADAL" clId="{E9D32933-F630-4463-928A-F9134F53DE53}" dt="2020-06-17T05:14:14.522" v="1267" actId="113"/>
        <pc:sldMkLst>
          <pc:docMk/>
          <pc:sldMk cId="1999844941" sldId="271"/>
        </pc:sldMkLst>
        <pc:spChg chg="mod">
          <ac:chgData name="Helsing, Susanna" userId="bd3ca737-3fd6-4e59-bccf-dfe01093fa09" providerId="ADAL" clId="{E9D32933-F630-4463-928A-F9134F53DE53}" dt="2020-06-17T05:14:14.522" v="1267" actId="113"/>
          <ac:spMkLst>
            <pc:docMk/>
            <pc:sldMk cId="1999844941" sldId="271"/>
            <ac:spMk id="7" creationId="{9377A5F9-0B3C-4AA9-BBB4-63748A0A52E5}"/>
          </ac:spMkLst>
        </pc:spChg>
      </pc:sldChg>
      <pc:sldChg chg="modSp">
        <pc:chgData name="Helsing, Susanna" userId="bd3ca737-3fd6-4e59-bccf-dfe01093fa09" providerId="ADAL" clId="{E9D32933-F630-4463-928A-F9134F53DE53}" dt="2020-06-17T05:14:21.550" v="1269" actId="113"/>
        <pc:sldMkLst>
          <pc:docMk/>
          <pc:sldMk cId="3590232881" sldId="272"/>
        </pc:sldMkLst>
        <pc:spChg chg="mod">
          <ac:chgData name="Helsing, Susanna" userId="bd3ca737-3fd6-4e59-bccf-dfe01093fa09" providerId="ADAL" clId="{E9D32933-F630-4463-928A-F9134F53DE53}" dt="2020-06-17T05:14:21.550" v="1269" actId="113"/>
          <ac:spMkLst>
            <pc:docMk/>
            <pc:sldMk cId="3590232881" sldId="272"/>
            <ac:spMk id="7" creationId="{9377A5F9-0B3C-4AA9-BBB4-63748A0A52E5}"/>
          </ac:spMkLst>
        </pc:spChg>
      </pc:sldChg>
      <pc:sldChg chg="addSp delSp modSp modNotesTx">
        <pc:chgData name="Helsing, Susanna" userId="bd3ca737-3fd6-4e59-bccf-dfe01093fa09" providerId="ADAL" clId="{E9D32933-F630-4463-928A-F9134F53DE53}" dt="2020-06-18T07:33:34.206" v="1341" actId="20577"/>
        <pc:sldMkLst>
          <pc:docMk/>
          <pc:sldMk cId="566401245" sldId="273"/>
        </pc:sldMkLst>
        <pc:spChg chg="mod">
          <ac:chgData name="Helsing, Susanna" userId="bd3ca737-3fd6-4e59-bccf-dfe01093fa09" providerId="ADAL" clId="{E9D32933-F630-4463-928A-F9134F53DE53}" dt="2020-06-15T09:16:45.818" v="3" actId="14100"/>
          <ac:spMkLst>
            <pc:docMk/>
            <pc:sldMk cId="566401245" sldId="273"/>
            <ac:spMk id="2" creationId="{B2C5EE94-2A01-4C7F-9F47-8B5609210A4F}"/>
          </ac:spMkLst>
        </pc:spChg>
        <pc:spChg chg="mod">
          <ac:chgData name="Helsing, Susanna" userId="bd3ca737-3fd6-4e59-bccf-dfe01093fa09" providerId="ADAL" clId="{E9D32933-F630-4463-928A-F9134F53DE53}" dt="2020-06-18T07:33:34.206" v="1341" actId="20577"/>
          <ac:spMkLst>
            <pc:docMk/>
            <pc:sldMk cId="566401245" sldId="273"/>
            <ac:spMk id="7" creationId="{9377A5F9-0B3C-4AA9-BBB4-63748A0A52E5}"/>
          </ac:spMkLst>
        </pc:spChg>
        <pc:spChg chg="del">
          <ac:chgData name="Helsing, Susanna" userId="bd3ca737-3fd6-4e59-bccf-dfe01093fa09" providerId="ADAL" clId="{E9D32933-F630-4463-928A-F9134F53DE53}" dt="2020-06-15T09:16:23.277" v="0" actId="931"/>
          <ac:spMkLst>
            <pc:docMk/>
            <pc:sldMk cId="566401245" sldId="273"/>
            <ac:spMk id="10" creationId="{2E2AB01B-6571-4743-9D2E-9E6B20270549}"/>
          </ac:spMkLst>
        </pc:spChg>
        <pc:spChg chg="add mod">
          <ac:chgData name="Helsing, Susanna" userId="bd3ca737-3fd6-4e59-bccf-dfe01093fa09" providerId="ADAL" clId="{E9D32933-F630-4463-928A-F9134F53DE53}" dt="2020-06-15T09:16:54.577" v="5" actId="1076"/>
          <ac:spMkLst>
            <pc:docMk/>
            <pc:sldMk cId="566401245" sldId="273"/>
            <ac:spMk id="11" creationId="{DB2C4CBB-62A6-4083-887F-83E90DD8ABB2}"/>
          </ac:spMkLst>
        </pc:spChg>
        <pc:picChg chg="add mod">
          <ac:chgData name="Helsing, Susanna" userId="bd3ca737-3fd6-4e59-bccf-dfe01093fa09" providerId="ADAL" clId="{E9D32933-F630-4463-928A-F9134F53DE53}" dt="2020-06-15T09:16:23.277" v="0" actId="931"/>
          <ac:picMkLst>
            <pc:docMk/>
            <pc:sldMk cId="566401245" sldId="273"/>
            <ac:picMk id="9" creationId="{32B2A3FF-A067-4E72-A8C4-E667CA596325}"/>
          </ac:picMkLst>
        </pc:picChg>
      </pc:sldChg>
      <pc:sldChg chg="modSp modNotesTx">
        <pc:chgData name="Helsing, Susanna" userId="bd3ca737-3fd6-4e59-bccf-dfe01093fa09" providerId="ADAL" clId="{E9D32933-F630-4463-928A-F9134F53DE53}" dt="2020-06-18T07:34:17.319" v="1343" actId="20577"/>
        <pc:sldMkLst>
          <pc:docMk/>
          <pc:sldMk cId="3017495386" sldId="274"/>
        </pc:sldMkLst>
        <pc:spChg chg="mod">
          <ac:chgData name="Helsing, Susanna" userId="bd3ca737-3fd6-4e59-bccf-dfe01093fa09" providerId="ADAL" clId="{E9D32933-F630-4463-928A-F9134F53DE53}" dt="2020-06-15T09:19:00.613" v="29" actId="20577"/>
          <ac:spMkLst>
            <pc:docMk/>
            <pc:sldMk cId="3017495386" sldId="274"/>
            <ac:spMk id="6" creationId="{412C2CE6-E6F8-4E98-B5EA-74EF095FB22E}"/>
          </ac:spMkLst>
        </pc:spChg>
        <pc:spChg chg="mod">
          <ac:chgData name="Helsing, Susanna" userId="bd3ca737-3fd6-4e59-bccf-dfe01093fa09" providerId="ADAL" clId="{E9D32933-F630-4463-928A-F9134F53DE53}" dt="2020-06-18T07:34:10.808" v="1342"/>
          <ac:spMkLst>
            <pc:docMk/>
            <pc:sldMk cId="3017495386" sldId="274"/>
            <ac:spMk id="7" creationId="{9377A5F9-0B3C-4AA9-BBB4-63748A0A52E5}"/>
          </ac:spMkLst>
        </pc:spChg>
        <pc:picChg chg="mod">
          <ac:chgData name="Helsing, Susanna" userId="bd3ca737-3fd6-4e59-bccf-dfe01093fa09" providerId="ADAL" clId="{E9D32933-F630-4463-928A-F9134F53DE53}" dt="2020-06-15T09:18:41.860" v="6" actId="14826"/>
          <ac:picMkLst>
            <pc:docMk/>
            <pc:sldMk cId="3017495386" sldId="274"/>
            <ac:picMk id="9" creationId="{35356DBE-ED77-4D9D-B804-4696CB496663}"/>
          </ac:picMkLst>
        </pc:picChg>
      </pc:sldChg>
      <pc:sldChg chg="add del">
        <pc:chgData name="Helsing, Susanna" userId="bd3ca737-3fd6-4e59-bccf-dfe01093fa09" providerId="ADAL" clId="{E9D32933-F630-4463-928A-F9134F53DE53}" dt="2020-06-16T12:40:49.563" v="76" actId="2696"/>
        <pc:sldMkLst>
          <pc:docMk/>
          <pc:sldMk cId="972480544" sldId="275"/>
        </pc:sldMkLst>
      </pc:sldChg>
      <pc:sldChg chg="modSp add modNotesTx">
        <pc:chgData name="Helsing, Susanna" userId="bd3ca737-3fd6-4e59-bccf-dfe01093fa09" providerId="ADAL" clId="{E9D32933-F630-4463-928A-F9134F53DE53}" dt="2020-06-17T05:13:36.838" v="1259" actId="113"/>
        <pc:sldMkLst>
          <pc:docMk/>
          <pc:sldMk cId="2847474341" sldId="275"/>
        </pc:sldMkLst>
        <pc:spChg chg="mod">
          <ac:chgData name="Helsing, Susanna" userId="bd3ca737-3fd6-4e59-bccf-dfe01093fa09" providerId="ADAL" clId="{E9D32933-F630-4463-928A-F9134F53DE53}" dt="2020-06-16T12:41:10.203" v="110" actId="20577"/>
          <ac:spMkLst>
            <pc:docMk/>
            <pc:sldMk cId="2847474341" sldId="275"/>
            <ac:spMk id="2" creationId="{B2C5EE94-2A01-4C7F-9F47-8B5609210A4F}"/>
          </ac:spMkLst>
        </pc:spChg>
        <pc:spChg chg="mod">
          <ac:chgData name="Helsing, Susanna" userId="bd3ca737-3fd6-4e59-bccf-dfe01093fa09" providerId="ADAL" clId="{E9D32933-F630-4463-928A-F9134F53DE53}" dt="2020-06-16T14:33:38.537" v="189" actId="207"/>
          <ac:spMkLst>
            <pc:docMk/>
            <pc:sldMk cId="2847474341" sldId="275"/>
            <ac:spMk id="6" creationId="{412C2CE6-E6F8-4E98-B5EA-74EF095FB22E}"/>
          </ac:spMkLst>
        </pc:spChg>
        <pc:spChg chg="mod">
          <ac:chgData name="Helsing, Susanna" userId="bd3ca737-3fd6-4e59-bccf-dfe01093fa09" providerId="ADAL" clId="{E9D32933-F630-4463-928A-F9134F53DE53}" dt="2020-06-17T05:13:36.838" v="1259" actId="113"/>
          <ac:spMkLst>
            <pc:docMk/>
            <pc:sldMk cId="2847474341" sldId="275"/>
            <ac:spMk id="7" creationId="{9377A5F9-0B3C-4AA9-BBB4-63748A0A52E5}"/>
          </ac:spMkLst>
        </pc:spChg>
        <pc:picChg chg="mod">
          <ac:chgData name="Helsing, Susanna" userId="bd3ca737-3fd6-4e59-bccf-dfe01093fa09" providerId="ADAL" clId="{E9D32933-F630-4463-928A-F9134F53DE53}" dt="2020-06-16T14:32:47" v="152" actId="14826"/>
          <ac:picMkLst>
            <pc:docMk/>
            <pc:sldMk cId="2847474341" sldId="275"/>
            <ac:picMk id="9" creationId="{35356DBE-ED77-4D9D-B804-4696CB496663}"/>
          </ac:picMkLst>
        </pc:picChg>
      </pc:sldChg>
      <pc:sldChg chg="modSp add modNotesTx">
        <pc:chgData name="Helsing, Susanna" userId="bd3ca737-3fd6-4e59-bccf-dfe01093fa09" providerId="ADAL" clId="{E9D32933-F630-4463-928A-F9134F53DE53}" dt="2020-06-17T05:16:31.958" v="1327" actId="20577"/>
        <pc:sldMkLst>
          <pc:docMk/>
          <pc:sldMk cId="917973448" sldId="276"/>
        </pc:sldMkLst>
        <pc:spChg chg="mod">
          <ac:chgData name="Helsing, Susanna" userId="bd3ca737-3fd6-4e59-bccf-dfe01093fa09" providerId="ADAL" clId="{E9D32933-F630-4463-928A-F9134F53DE53}" dt="2020-06-17T05:16:31.958" v="1327" actId="20577"/>
          <ac:spMkLst>
            <pc:docMk/>
            <pc:sldMk cId="917973448" sldId="276"/>
            <ac:spMk id="2" creationId="{F9A37266-90A1-4CE9-B3B3-CD8230981904}"/>
          </ac:spMkLst>
        </pc:spChg>
        <pc:spChg chg="mod">
          <ac:chgData name="Helsing, Susanna" userId="bd3ca737-3fd6-4e59-bccf-dfe01093fa09" providerId="ADAL" clId="{E9D32933-F630-4463-928A-F9134F53DE53}" dt="2020-06-17T05:16:00.689" v="1305" actId="20577"/>
          <ac:spMkLst>
            <pc:docMk/>
            <pc:sldMk cId="917973448" sldId="276"/>
            <ac:spMk id="3" creationId="{5B88E28E-259E-4D98-9025-7451A7FCEB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2020-06-18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urvardsverket.se/Var-natur/Allemansratten/Det-har-galler/Taltn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mojipedia.org/ten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turvardsverket.se/Var-natur/Allemansratten/Det-har-galler/Pa-fjallet/" TargetMode="External"/><Relationship Id="rId7" Type="http://schemas.openxmlformats.org/officeDocument/2006/relationships/hyperlink" Target="https://emojipedia.org/sun-behind-cloud/"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mojipedia.org/tent/" TargetMode="External"/><Relationship Id="rId5" Type="http://schemas.openxmlformats.org/officeDocument/2006/relationships/hyperlink" Target="https://emojipedia.org/deer/" TargetMode="External"/><Relationship Id="rId4" Type="http://schemas.openxmlformats.org/officeDocument/2006/relationships/hyperlink" Target="http://www.naturvardsverket.se/Var-natur/Allemansratten/informationsmateria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urvardsverket.se/Var-natur/Allemansratten/Det-har-galler/"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mojipedia.org/seedling/" TargetMode="External"/><Relationship Id="rId4" Type="http://schemas.openxmlformats.org/officeDocument/2006/relationships/hyperlink" Target="http://www.naturvardsverket.se/Var-natur/Allemansratten/informationsmateria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sv/"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www.pexels.com/sv-s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mojipedia.org/lady-beetle/" TargetMode="External"/><Relationship Id="rId3" Type="http://schemas.openxmlformats.org/officeDocument/2006/relationships/hyperlink" Target="http://www.naturvardsverket.se/Var-natur/Allemansratten/Det-har-galler/Plocka-blommor-bar-svamp/" TargetMode="External"/><Relationship Id="rId7" Type="http://schemas.openxmlformats.org/officeDocument/2006/relationships/hyperlink" Target="https://emojipedia.org/sunflow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mojipedia.org/rose/" TargetMode="External"/><Relationship Id="rId5" Type="http://schemas.openxmlformats.org/officeDocument/2006/relationships/hyperlink" Target="https://emojipedia.org/herb/" TargetMode="External"/><Relationship Id="rId4" Type="http://schemas.openxmlformats.org/officeDocument/2006/relationships/hyperlink" Target="https://emojipedia.org/cherry-blossom/" TargetMode="External"/><Relationship Id="rId9" Type="http://schemas.openxmlformats.org/officeDocument/2006/relationships/hyperlink" Target="https://emojipedia.org/seedl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urvardsverket.se/Var-natur/Allemansratten/Det-har-galler/Eldn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mojipedia.org/fir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turvardsverket.se/Var-natur/Allemansratten/Det-har-galler/Hemfridsz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mojipedia.org/raised-han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turvardsverket.se/Var-natur/Allemansratten/Det-har-galler/Bad-bat-och-is/" TargetMode="External"/><Relationship Id="rId7" Type="http://schemas.openxmlformats.org/officeDocument/2006/relationships/hyperlink" Target="https://emojipedia.org/ancho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mojipedia.org/sailboat/" TargetMode="External"/><Relationship Id="rId5" Type="http://schemas.openxmlformats.org/officeDocument/2006/relationships/hyperlink" Target="https://emojipedia.org/fish/" TargetMode="External"/><Relationship Id="rId4" Type="http://schemas.openxmlformats.org/officeDocument/2006/relationships/hyperlink" Target="http://www.naturvardsverket.se/Var-natur/Allemansratten/informationsmateria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turvardsverket.se/Var-natur/Motortrafik-i-naturen/Husvagn-och-husbi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mojipedia.org/snai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turvardsverket.se/Om-Naturvardsverket/Publikationer/ISBN/8500/978-91-620-8527-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mojipedia.org/cano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urvardsverket.se/Var-natur/Allemansratten/Det-har-galler/Cykl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mojipedia.org/person-biking/" TargetMode="External"/><Relationship Id="rId5" Type="http://schemas.openxmlformats.org/officeDocument/2006/relationships/hyperlink" Target="https://emojipedia.org/man-biking/" TargetMode="External"/><Relationship Id="rId4" Type="http://schemas.openxmlformats.org/officeDocument/2006/relationships/hyperlink" Target="https://emojipedia.org/woman-bik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t>1</a:t>
            </a:fld>
            <a:endParaRPr lang="sv-SE"/>
          </a:p>
        </p:txBody>
      </p:sp>
    </p:spTree>
    <p:extLst>
      <p:ext uri="{BB962C8B-B14F-4D97-AF65-F5344CB8AC3E}">
        <p14:creationId xmlns:p14="http://schemas.microsoft.com/office/powerpoint/2010/main" val="2953262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http://www.naturvardsverket.se/Var-natur/Allemansratten/Det-har-galler/Taltning/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Länk till </a:t>
            </a:r>
            <a:r>
              <a:rPr lang="sv-SE" dirty="0" err="1"/>
              <a:t>emoji</a:t>
            </a:r>
            <a:r>
              <a:rPr lang="sv-SE" dirty="0"/>
              <a:t> för punktlista: </a:t>
            </a:r>
            <a:r>
              <a:rPr lang="sv-SE" dirty="0">
                <a:hlinkClick r:id="rId4"/>
              </a:rPr>
              <a:t>https://emojipedia.org/tent/</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10</a:t>
            </a:fld>
            <a:endParaRPr lang="sv-SE"/>
          </a:p>
        </p:txBody>
      </p:sp>
    </p:spTree>
    <p:extLst>
      <p:ext uri="{BB962C8B-B14F-4D97-AF65-F5344CB8AC3E}">
        <p14:creationId xmlns:p14="http://schemas.microsoft.com/office/powerpoint/2010/main" val="160970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http://www.naturvardsverket.se/Var-natur/Allemansratten/Det-har-galler/Pa-fjallet/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Länk till filmen ”Allemansrätten – hur funkar den på fjället?”: </a:t>
            </a:r>
            <a:r>
              <a:rPr lang="sv-SE" dirty="0">
                <a:hlinkClick r:id="rId4"/>
              </a:rPr>
              <a:t>http://www.naturvardsverket.se/Var-natur/Allemansratten/informationsmaterial/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emojis</a:t>
            </a:r>
            <a:r>
              <a:rPr lang="sv-SE" dirty="0"/>
              <a:t>: </a:t>
            </a:r>
            <a:r>
              <a:rPr lang="sv-SE" dirty="0">
                <a:hlinkClick r:id="rId5"/>
              </a:rPr>
              <a:t>https://emojipedia.org/deer/</a:t>
            </a:r>
            <a:endParaRPr lang="sv-SE" dirty="0"/>
          </a:p>
          <a:p>
            <a:r>
              <a:rPr lang="sv-SE" dirty="0">
                <a:hlinkClick r:id="rId6"/>
              </a:rPr>
              <a:t>https://emojipedia.org/tent/</a:t>
            </a:r>
            <a:endParaRPr lang="sv-SE" dirty="0"/>
          </a:p>
          <a:p>
            <a:r>
              <a:rPr lang="sv-SE" dirty="0">
                <a:hlinkClick r:id="rId7"/>
              </a:rPr>
              <a:t>https://emojipedia.org/sun-behind-cloud/</a:t>
            </a:r>
            <a:endParaRPr lang="sv-SE" dirty="0"/>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11</a:t>
            </a:fld>
            <a:endParaRPr lang="sv-SE"/>
          </a:p>
        </p:txBody>
      </p:sp>
    </p:spTree>
    <p:extLst>
      <p:ext uri="{BB962C8B-B14F-4D97-AF65-F5344CB8AC3E}">
        <p14:creationId xmlns:p14="http://schemas.microsoft.com/office/powerpoint/2010/main" val="364492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Länk till filmen ”Allemansrätten – hur funkar den vid odlad mark och hagar?”: </a:t>
            </a:r>
            <a:r>
              <a:rPr lang="sv-SE" dirty="0">
                <a:hlinkClick r:id="rId4"/>
              </a:rPr>
              <a:t>http://www.naturvardsverket.se/Var-natur/Allemansratten/informationsmaterial/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a:t>
            </a:r>
            <a:r>
              <a:rPr lang="sv-SE" dirty="0"/>
              <a:t>: </a:t>
            </a:r>
            <a:r>
              <a:rPr lang="sv-SE" dirty="0">
                <a:hlinkClick r:id="rId5"/>
              </a:rPr>
              <a:t>https://emojipedia.org/seedling/</a:t>
            </a:r>
            <a:endParaRPr lang="sv-SE" dirty="0"/>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12</a:t>
            </a:fld>
            <a:endParaRPr lang="sv-SE"/>
          </a:p>
        </p:txBody>
      </p:sp>
    </p:spTree>
    <p:extLst>
      <p:ext uri="{BB962C8B-B14F-4D97-AF65-F5344CB8AC3E}">
        <p14:creationId xmlns:p14="http://schemas.microsoft.com/office/powerpoint/2010/main" val="25714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på webbplatser med bilder för gratis nerladdning och användning: </a:t>
            </a:r>
          </a:p>
          <a:p>
            <a:r>
              <a:rPr lang="sv-SE" dirty="0">
                <a:hlinkClick r:id="rId3"/>
              </a:rPr>
              <a:t>https://pixabay.com/sv/</a:t>
            </a:r>
            <a:endParaRPr lang="sv-SE" dirty="0"/>
          </a:p>
          <a:p>
            <a:r>
              <a:rPr lang="sv-SE" dirty="0">
                <a:hlinkClick r:id="rId4"/>
              </a:rPr>
              <a:t>https://www.pexels.com/sv-se/</a:t>
            </a:r>
            <a:endParaRPr lang="sv-SE" dirty="0"/>
          </a:p>
          <a:p>
            <a:r>
              <a:rPr lang="sv-SE" dirty="0">
                <a:hlinkClick r:id="rId5"/>
              </a:rPr>
              <a:t>https://unsplash.com/</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a:t>
            </a:fld>
            <a:endParaRPr lang="sv-SE"/>
          </a:p>
        </p:txBody>
      </p:sp>
    </p:spTree>
    <p:extLst>
      <p:ext uri="{BB962C8B-B14F-4D97-AF65-F5344CB8AC3E}">
        <p14:creationId xmlns:p14="http://schemas.microsoft.com/office/powerpoint/2010/main" val="99680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 information: </a:t>
            </a:r>
            <a:r>
              <a:rPr lang="sv-SE" dirty="0">
                <a:hlinkClick r:id="rId3"/>
              </a:rPr>
              <a:t>http://www.naturvardsverket.se/Var-natur/Allemansratten/Det-har-galler/Plocka-blommor-bar-svamp/</a:t>
            </a:r>
            <a:endParaRPr lang="sv-SE" dirty="0"/>
          </a:p>
          <a:p>
            <a:endParaRPr lang="sv-SE" dirty="0"/>
          </a:p>
          <a:p>
            <a:r>
              <a:rPr lang="sv-SE" dirty="0"/>
              <a:t>Länk till </a:t>
            </a:r>
            <a:r>
              <a:rPr lang="sv-SE" dirty="0" err="1"/>
              <a:t>emoji</a:t>
            </a:r>
            <a:r>
              <a:rPr lang="sv-SE" dirty="0"/>
              <a:t> för punktlista: </a:t>
            </a:r>
            <a:r>
              <a:rPr lang="sv-SE" dirty="0">
                <a:hlinkClick r:id="rId4"/>
              </a:rPr>
              <a:t>https://emojipedia.org/cherry-blossom/</a:t>
            </a:r>
            <a:endParaRPr lang="sv-SE" dirty="0"/>
          </a:p>
          <a:p>
            <a:r>
              <a:rPr lang="sv-SE" dirty="0">
                <a:hlinkClick r:id="rId5"/>
              </a:rPr>
              <a:t>https://emojipedia.org/herb/</a:t>
            </a:r>
            <a:endParaRPr lang="sv-SE" dirty="0"/>
          </a:p>
          <a:p>
            <a:r>
              <a:rPr lang="sv-SE" dirty="0">
                <a:hlinkClick r:id="rId6"/>
              </a:rPr>
              <a:t>https://emojipedia.org/rose/</a:t>
            </a:r>
            <a:endParaRPr lang="sv-SE" dirty="0"/>
          </a:p>
          <a:p>
            <a:r>
              <a:rPr lang="sv-SE" dirty="0">
                <a:hlinkClick r:id="rId7"/>
              </a:rPr>
              <a:t>https://emojipedia.org/sunflower/</a:t>
            </a:r>
            <a:endParaRPr lang="sv-SE" dirty="0"/>
          </a:p>
          <a:p>
            <a:r>
              <a:rPr lang="sv-SE" dirty="0">
                <a:hlinkClick r:id="rId8"/>
              </a:rPr>
              <a:t>https://emojipedia.org/lady-beetle/</a:t>
            </a:r>
            <a:endParaRPr lang="sv-SE" dirty="0"/>
          </a:p>
          <a:p>
            <a:r>
              <a:rPr lang="sv-SE" dirty="0">
                <a:hlinkClick r:id="rId9"/>
              </a:rPr>
              <a:t>https://emojipedia.org/seedling/</a:t>
            </a:r>
            <a:endParaRPr lang="sv-SE" dirty="0"/>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3</a:t>
            </a:fld>
            <a:endParaRPr lang="sv-SE"/>
          </a:p>
        </p:txBody>
      </p:sp>
    </p:spTree>
    <p:extLst>
      <p:ext uri="{BB962C8B-B14F-4D97-AF65-F5344CB8AC3E}">
        <p14:creationId xmlns:p14="http://schemas.microsoft.com/office/powerpoint/2010/main" val="57063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http://www.naturvardsverket.se/Var-natur/Allemansratten/Det-har-galler/Eldning/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a:t>
            </a:r>
            <a:r>
              <a:rPr lang="sv-SE" dirty="0"/>
              <a:t> för punktlista: </a:t>
            </a:r>
            <a:r>
              <a:rPr lang="sv-SE" dirty="0">
                <a:hlinkClick r:id="rId4"/>
              </a:rPr>
              <a:t>https://emojipedia.org/fire/</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4</a:t>
            </a:fld>
            <a:endParaRPr lang="sv-SE"/>
          </a:p>
        </p:txBody>
      </p:sp>
    </p:spTree>
    <p:extLst>
      <p:ext uri="{BB962C8B-B14F-4D97-AF65-F5344CB8AC3E}">
        <p14:creationId xmlns:p14="http://schemas.microsoft.com/office/powerpoint/2010/main" val="209733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http://www.naturvardsverket.se/Var-natur/Allemansratten/Det-har-galler/Hemfridszon/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a:t>
            </a:r>
            <a:r>
              <a:rPr lang="sv-SE" dirty="0"/>
              <a:t> för punktlista: </a:t>
            </a:r>
            <a:r>
              <a:rPr lang="sv-SE" dirty="0">
                <a:hlinkClick r:id="rId4"/>
              </a:rPr>
              <a:t>https://emojipedia.org/raised-hand/</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5</a:t>
            </a:fld>
            <a:endParaRPr lang="sv-SE"/>
          </a:p>
        </p:txBody>
      </p:sp>
    </p:spTree>
    <p:extLst>
      <p:ext uri="{BB962C8B-B14F-4D97-AF65-F5344CB8AC3E}">
        <p14:creationId xmlns:p14="http://schemas.microsoft.com/office/powerpoint/2010/main" val="161836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http://www.naturvardsverket.se/Var-natur/Allemansratten/Det-har-galler/Bad-bat-och-is/</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Länk till filmen ”Allemansrätten – hur funkar den vid vatten?”: </a:t>
            </a:r>
            <a:r>
              <a:rPr lang="sv-SE" dirty="0">
                <a:hlinkClick r:id="rId4"/>
              </a:rPr>
              <a:t>http://www.naturvardsverket.se/Var-natur/Allemansratten/informationsmaterial/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emojis</a:t>
            </a:r>
            <a:r>
              <a:rPr lang="sv-SE" dirty="0"/>
              <a:t>: </a:t>
            </a:r>
            <a:r>
              <a:rPr lang="sv-SE" dirty="0">
                <a:hlinkClick r:id="rId5"/>
              </a:rPr>
              <a:t>https://emojipedia.org/fish/</a:t>
            </a:r>
            <a:endParaRPr lang="sv-SE" dirty="0"/>
          </a:p>
          <a:p>
            <a:r>
              <a:rPr lang="sv-SE" dirty="0">
                <a:hlinkClick r:id="rId6"/>
              </a:rPr>
              <a:t>https://emojipedia.org/sailboat/</a:t>
            </a:r>
            <a:endParaRPr lang="sv-SE" dirty="0"/>
          </a:p>
          <a:p>
            <a:r>
              <a:rPr lang="sv-SE" dirty="0">
                <a:hlinkClick r:id="rId7"/>
              </a:rPr>
              <a:t>https://emojipedia.org/anchor/</a:t>
            </a:r>
            <a:r>
              <a:rPr lang="sv-SE" dirty="0"/>
              <a:t> </a:t>
            </a:r>
          </a:p>
        </p:txBody>
      </p:sp>
      <p:sp>
        <p:nvSpPr>
          <p:cNvPr id="4" name="Platshållare för bildnummer 3"/>
          <p:cNvSpPr>
            <a:spLocks noGrp="1"/>
          </p:cNvSpPr>
          <p:nvPr>
            <p:ph type="sldNum" sz="quarter" idx="5"/>
          </p:nvPr>
        </p:nvSpPr>
        <p:spPr/>
        <p:txBody>
          <a:bodyPr/>
          <a:lstStyle/>
          <a:p>
            <a:fld id="{97AE7156-62F3-4CA3-9C03-D68BF7374B4F}" type="slidenum">
              <a:rPr lang="sv-SE" smtClean="0"/>
              <a:t>6</a:t>
            </a:fld>
            <a:endParaRPr lang="sv-SE"/>
          </a:p>
        </p:txBody>
      </p:sp>
    </p:spTree>
    <p:extLst>
      <p:ext uri="{BB962C8B-B14F-4D97-AF65-F5344CB8AC3E}">
        <p14:creationId xmlns:p14="http://schemas.microsoft.com/office/powerpoint/2010/main" val="234511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http://www.naturvardsverket.se/Var-natur/Motortrafik-i-naturen/Husvagn-och-husbil/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emojis</a:t>
            </a:r>
            <a:r>
              <a:rPr lang="sv-SE" dirty="0"/>
              <a:t>: </a:t>
            </a:r>
            <a:r>
              <a:rPr lang="sv-SE" dirty="0">
                <a:hlinkClick r:id="rId4"/>
              </a:rPr>
              <a:t>https://emojipedia.org/snail/</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7</a:t>
            </a:fld>
            <a:endParaRPr lang="sv-SE"/>
          </a:p>
        </p:txBody>
      </p:sp>
    </p:spTree>
    <p:extLst>
      <p:ext uri="{BB962C8B-B14F-4D97-AF65-F5344CB8AC3E}">
        <p14:creationId xmlns:p14="http://schemas.microsoft.com/office/powerpoint/2010/main" val="187445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http://www.naturvardsverket.se/Om-Naturvardsverket/Publikationer/ISBN/8500/978-91-620-8527-8/</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a:t>
            </a:r>
            <a:r>
              <a:rPr lang="sv-SE" dirty="0"/>
              <a:t> för punktlista: </a:t>
            </a:r>
            <a:r>
              <a:rPr lang="sv-SE" dirty="0">
                <a:hlinkClick r:id="rId4"/>
              </a:rPr>
              <a:t>https://emojipedia.org/canoe/</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8</a:t>
            </a:fld>
            <a:endParaRPr lang="sv-SE"/>
          </a:p>
        </p:txBody>
      </p:sp>
    </p:spTree>
    <p:extLst>
      <p:ext uri="{BB962C8B-B14F-4D97-AF65-F5344CB8AC3E}">
        <p14:creationId xmlns:p14="http://schemas.microsoft.com/office/powerpoint/2010/main" val="202156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information: </a:t>
            </a:r>
            <a:r>
              <a:rPr lang="sv-SE" dirty="0">
                <a:hlinkClick r:id="rId3"/>
              </a:rPr>
              <a:t>http://www.naturvardsverket.se/Var-natur/Allemansratten/Det-har-galler/Cykling/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Länk till </a:t>
            </a:r>
            <a:r>
              <a:rPr lang="sv-SE" dirty="0" err="1"/>
              <a:t>emoji</a:t>
            </a:r>
            <a:r>
              <a:rPr lang="sv-SE" dirty="0"/>
              <a:t> för punktlista: </a:t>
            </a:r>
            <a:r>
              <a:rPr lang="sv-SE" sz="1200" kern="1200" dirty="0">
                <a:solidFill>
                  <a:schemeClr val="tx1"/>
                </a:solidFill>
                <a:effectLst/>
                <a:latin typeface="+mn-lt"/>
                <a:ea typeface="+mn-ea"/>
                <a:cs typeface="+mn-cs"/>
                <a:hlinkClick r:id="rId4"/>
              </a:rPr>
              <a:t>https://emojipedia.org/woman-biking/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hlinkClick r:id="rId5"/>
              </a:rPr>
              <a:t>https://emojipedia.org/man-biking/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hlinkClick r:id="rId6"/>
              </a:rPr>
              <a:t>https://emojipedia.org/person-biking/</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9</a:t>
            </a:fld>
            <a:endParaRPr lang="sv-SE"/>
          </a:p>
        </p:txBody>
      </p:sp>
    </p:spTree>
    <p:extLst>
      <p:ext uri="{BB962C8B-B14F-4D97-AF65-F5344CB8AC3E}">
        <p14:creationId xmlns:p14="http://schemas.microsoft.com/office/powerpoint/2010/main" val="284397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2020-06-18</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
        <p:nvSpPr>
          <p:cNvPr id="8" name="Rubrik 1"/>
          <p:cNvSpPr>
            <a:spLocks noGrp="1"/>
          </p:cNvSpPr>
          <p:nvPr>
            <p:ph type="title" hasCustomPrompt="1"/>
          </p:nvPr>
        </p:nvSpPr>
        <p:spPr>
          <a:xfrm>
            <a:off x="5004048" y="1412777"/>
            <a:ext cx="3780000" cy="1080000"/>
          </a:xfrm>
        </p:spPr>
        <p:txBody>
          <a:bodyPr>
            <a:noAutofit/>
          </a:bodyPr>
          <a:lstStyle>
            <a:lvl1pPr algn="ctr">
              <a:defRPr cap="all" baseline="0"/>
            </a:lvl1pPr>
          </a:lstStyle>
          <a:p>
            <a:r>
              <a:rPr lang="sv-SE" dirty="0"/>
              <a:t>Miljöekonomi-dagarna 2050</a:t>
            </a:r>
          </a:p>
        </p:txBody>
      </p:sp>
      <p:sp>
        <p:nvSpPr>
          <p:cNvPr id="3" name="Platshållare för bild 2"/>
          <p:cNvSpPr>
            <a:spLocks noGrp="1" noChangeAspect="1"/>
          </p:cNvSpPr>
          <p:nvPr>
            <p:ph type="pic" sz="quarter" idx="13"/>
          </p:nvPr>
        </p:nvSpPr>
        <p:spPr>
          <a:xfrm>
            <a:off x="-252536" y="1387425"/>
            <a:ext cx="4860000" cy="3240000"/>
          </a:xfrm>
        </p:spPr>
        <p:txBody>
          <a:bodyPr/>
          <a:lstStyle/>
          <a:p>
            <a:r>
              <a:rPr lang="sv-SE"/>
              <a:t>Klicka på ikonen för att lägga till en bild</a:t>
            </a:r>
          </a:p>
        </p:txBody>
      </p:sp>
      <p:sp>
        <p:nvSpPr>
          <p:cNvPr id="12" name="Platshållare för text 11"/>
          <p:cNvSpPr>
            <a:spLocks noGrp="1"/>
          </p:cNvSpPr>
          <p:nvPr>
            <p:ph type="body" sz="quarter" idx="14" hasCustomPrompt="1"/>
          </p:nvPr>
        </p:nvSpPr>
        <p:spPr>
          <a:xfrm>
            <a:off x="5004048" y="2556000"/>
            <a:ext cx="3780000" cy="2052000"/>
          </a:xfrm>
        </p:spPr>
        <p:txBody>
          <a:bodyPr>
            <a:noAutofit/>
          </a:bodyPr>
          <a:lstStyle>
            <a:lvl1pPr marL="0" indent="0" algn="ctr" eaLnBrk="1" hangingPunct="1">
              <a:spcAft>
                <a:spcPts val="0"/>
              </a:spcAft>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br>
              <a:rPr lang="de-DE" dirty="0">
                <a:latin typeface="Arial" charset="0"/>
                <a:cs typeface="Arial" charset="0"/>
              </a:rPr>
            </a:br>
            <a:r>
              <a:rPr lang="de-DE" dirty="0">
                <a:latin typeface="Arial" charset="0"/>
                <a:cs typeface="Arial" charset="0"/>
              </a:rPr>
              <a:t> </a:t>
            </a:r>
            <a:br>
              <a:rPr lang="de-DE" dirty="0">
                <a:latin typeface="Arial" charset="0"/>
                <a:cs typeface="Arial" charset="0"/>
              </a:rPr>
            </a:br>
            <a:r>
              <a:rPr lang="de-DE" dirty="0">
                <a:latin typeface="Arial" charset="0"/>
                <a:cs typeface="Arial" charset="0"/>
              </a:rPr>
              <a:t> 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pic>
        <p:nvPicPr>
          <p:cNvPr id="9"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2"/>
            <a:ext cx="720000" cy="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464400"/>
            <a:ext cx="8136000" cy="1080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0" y="1706400"/>
            <a:ext cx="4165200" cy="27756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320000" y="1620000"/>
            <a:ext cx="3686400" cy="2808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316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320000" y="464400"/>
            <a:ext cx="3600000" cy="1080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noChangeAspect="1"/>
          </p:cNvSpPr>
          <p:nvPr>
            <p:ph type="pic" sz="quarter" idx="13"/>
          </p:nvPr>
        </p:nvSpPr>
        <p:spPr>
          <a:xfrm>
            <a:off x="612000" y="0"/>
            <a:ext cx="3060000" cy="45900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320000" y="1620000"/>
            <a:ext cx="3686400" cy="2700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2955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noChangeAspect="1"/>
          </p:cNvSpPr>
          <p:nvPr>
            <p:ph type="pic" sz="quarter" idx="14"/>
          </p:nvPr>
        </p:nvSpPr>
        <p:spPr>
          <a:xfrm>
            <a:off x="612000" y="0"/>
            <a:ext cx="3240000" cy="2160000"/>
          </a:xfrm>
        </p:spPr>
        <p:txBody>
          <a:bodyPr/>
          <a:lstStyle/>
          <a:p>
            <a:r>
              <a:rPr lang="sv-SE"/>
              <a:t>Klicka på ikonen för att lägga till en bild</a:t>
            </a:r>
          </a:p>
        </p:txBody>
      </p:sp>
      <p:sp>
        <p:nvSpPr>
          <p:cNvPr id="11" name="Platshållare för bild 10"/>
          <p:cNvSpPr>
            <a:spLocks noGrp="1"/>
          </p:cNvSpPr>
          <p:nvPr>
            <p:ph type="pic" sz="quarter" idx="15"/>
          </p:nvPr>
        </p:nvSpPr>
        <p:spPr>
          <a:xfrm>
            <a:off x="612000" y="2319902"/>
            <a:ext cx="3240000" cy="2160000"/>
          </a:xfrm>
        </p:spPr>
        <p:txBody>
          <a:bodyPr/>
          <a:lstStyle/>
          <a:p>
            <a:r>
              <a:rPr lang="sv-SE"/>
              <a:t>Klicka på ikonen för att lägga till en bild</a:t>
            </a:r>
          </a:p>
        </p:txBody>
      </p:sp>
      <p:sp>
        <p:nvSpPr>
          <p:cNvPr id="13" name="Platshållare för text 12"/>
          <p:cNvSpPr>
            <a:spLocks noGrp="1"/>
          </p:cNvSpPr>
          <p:nvPr>
            <p:ph type="body" sz="quarter" idx="16"/>
          </p:nvPr>
        </p:nvSpPr>
        <p:spPr>
          <a:xfrm>
            <a:off x="4320000" y="464400"/>
            <a:ext cx="3596400" cy="36000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1147853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304000"/>
            <a:ext cx="7347600" cy="1555200"/>
          </a:xfrm>
        </p:spPr>
        <p:txBody>
          <a:bodyPr>
            <a:noAutofit/>
          </a:bodyPr>
          <a:lstStyle>
            <a:lvl1pPr>
              <a:defRPr cap="all" baseline="0"/>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842400" y="0"/>
            <a:ext cx="3600000" cy="2160000"/>
          </a:xfrm>
        </p:spPr>
        <p:txBody>
          <a:bodyPr/>
          <a:lstStyle/>
          <a:p>
            <a:r>
              <a:rPr lang="sv-SE"/>
              <a:t>Klicka på ikonen för att lägga till en bild</a:t>
            </a:r>
          </a:p>
        </p:txBody>
      </p:sp>
      <p:sp>
        <p:nvSpPr>
          <p:cNvPr id="11" name="Platshållare för bild 10"/>
          <p:cNvSpPr>
            <a:spLocks noGrp="1"/>
          </p:cNvSpPr>
          <p:nvPr>
            <p:ph type="pic" sz="quarter" idx="14"/>
          </p:nvPr>
        </p:nvSpPr>
        <p:spPr>
          <a:xfrm>
            <a:off x="4590000" y="0"/>
            <a:ext cx="3600000" cy="2160000"/>
          </a:xfrm>
        </p:spPr>
        <p:txBody>
          <a:bodyPr/>
          <a:lstStyle/>
          <a:p>
            <a:r>
              <a:rPr lang="sv-SE"/>
              <a:t>Klicka på ikonen för att lägga till en bild</a:t>
            </a:r>
          </a:p>
        </p:txBody>
      </p:sp>
    </p:spTree>
    <p:extLst>
      <p:ext uri="{BB962C8B-B14F-4D97-AF65-F5344CB8AC3E}">
        <p14:creationId xmlns:p14="http://schemas.microsoft.com/office/powerpoint/2010/main" val="62501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320000" y="464400"/>
            <a:ext cx="3600000" cy="2739600"/>
          </a:xfrm>
        </p:spPr>
        <p:txBody>
          <a:bodyPr>
            <a:noAutofit/>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612000" y="0"/>
            <a:ext cx="3060000" cy="4590000"/>
          </a:xfrm>
        </p:spPr>
        <p:txBody>
          <a:bodyPr/>
          <a:lstStyle/>
          <a:p>
            <a:r>
              <a:rPr lang="sv-SE"/>
              <a:t>Klicka på ikonen för att lägga till en bild</a:t>
            </a:r>
          </a:p>
        </p:txBody>
      </p:sp>
    </p:spTree>
    <p:extLst>
      <p:ext uri="{BB962C8B-B14F-4D97-AF65-F5344CB8AC3E}">
        <p14:creationId xmlns:p14="http://schemas.microsoft.com/office/powerpoint/2010/main" val="177698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270000"/>
            <a:ext cx="8460000" cy="44079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1"/>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2"/>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35812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386000"/>
            <a:ext cx="9147600" cy="324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4D5329F3-D0E0-4E7F-8B15-6A56B66E78C9}"/>
              </a:ext>
            </a:extLst>
          </p:cNvPr>
          <p:cNvSpPr>
            <a:spLocks noGrp="1"/>
          </p:cNvSpPr>
          <p:nvPr>
            <p:ph type="title" hasCustomPrompt="1"/>
          </p:nvPr>
        </p:nvSpPr>
        <p:spPr>
          <a:xfrm>
            <a:off x="3419872" y="1412777"/>
            <a:ext cx="3780000" cy="1080000"/>
          </a:xfrm>
        </p:spPr>
        <p:txBody>
          <a:bodyPr>
            <a:noAutofit/>
          </a:bodyPr>
          <a:lstStyle>
            <a:lvl1pPr algn="ctr">
              <a:defRPr cap="all" baseline="0">
                <a:solidFill>
                  <a:schemeClr val="bg1"/>
                </a:solidFill>
              </a:defRPr>
            </a:lvl1pPr>
          </a:lstStyle>
          <a:p>
            <a:r>
              <a:rPr lang="sv-SE" dirty="0"/>
              <a:t>Miljöekonomi-dagarna 2050</a:t>
            </a:r>
          </a:p>
        </p:txBody>
      </p:sp>
      <p:sp>
        <p:nvSpPr>
          <p:cNvPr id="4" name="Platshållare för datum 3"/>
          <p:cNvSpPr>
            <a:spLocks noGrp="1"/>
          </p:cNvSpPr>
          <p:nvPr>
            <p:ph type="dt" sz="half" idx="10"/>
          </p:nvPr>
        </p:nvSpPr>
        <p:spPr/>
        <p:txBody>
          <a:bodyPr/>
          <a:lstStyle/>
          <a:p>
            <a:fld id="{DB20D2D8-1CB8-430C-8B77-FBDC8A53D0B9}" type="datetime1">
              <a:rPr lang="sv-SE" smtClean="0"/>
              <a:t>2020-06-18</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10"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2"/>
            <a:ext cx="720000" cy="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p:cNvSpPr txBox="1">
            <a:spLocks/>
          </p:cNvSpPr>
          <p:nvPr userDrawn="1"/>
        </p:nvSpPr>
        <p:spPr>
          <a:xfrm>
            <a:off x="3420000" y="1412777"/>
            <a:ext cx="3780000" cy="1080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endParaRPr lang="sv-SE" dirty="0">
              <a:solidFill>
                <a:schemeClr val="bg1"/>
              </a:solidFill>
            </a:endParaRPr>
          </a:p>
        </p:txBody>
      </p:sp>
      <p:sp>
        <p:nvSpPr>
          <p:cNvPr id="12" name="Platshållare för text 11"/>
          <p:cNvSpPr>
            <a:spLocks noGrp="1"/>
          </p:cNvSpPr>
          <p:nvPr>
            <p:ph type="body" sz="quarter" idx="15" hasCustomPrompt="1"/>
          </p:nvPr>
        </p:nvSpPr>
        <p:spPr>
          <a:xfrm>
            <a:off x="3420000" y="2556000"/>
            <a:ext cx="3780000" cy="2052000"/>
          </a:xfrm>
        </p:spPr>
        <p:txBody>
          <a:bodyPr>
            <a:noAutofit/>
          </a:bodyPr>
          <a:lstStyle>
            <a:lvl1pPr marL="0" indent="0" algn="ctr" eaLnBrk="1" hangingPunct="1">
              <a:spcAft>
                <a:spcPts val="0"/>
              </a:spcAft>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br>
              <a:rPr lang="de-DE" dirty="0">
                <a:latin typeface="Arial" charset="0"/>
                <a:cs typeface="Arial" charset="0"/>
              </a:rPr>
            </a:br>
            <a:r>
              <a:rPr lang="de-DE" dirty="0">
                <a:latin typeface="Arial" charset="0"/>
                <a:cs typeface="Arial" charset="0"/>
              </a:rPr>
              <a:t> </a:t>
            </a:r>
            <a:br>
              <a:rPr lang="de-DE" dirty="0">
                <a:latin typeface="Arial" charset="0"/>
                <a:cs typeface="Arial" charset="0"/>
              </a:rPr>
            </a:br>
            <a:r>
              <a:rPr lang="de-DE" dirty="0">
                <a:latin typeface="Arial" charset="0"/>
                <a:cs typeface="Arial" charset="0"/>
              </a:rPr>
              <a:t> 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14369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386000"/>
            <a:ext cx="9147600" cy="324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2020-06-18</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10"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2"/>
            <a:ext cx="720000" cy="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text 11"/>
          <p:cNvSpPr>
            <a:spLocks noGrp="1"/>
          </p:cNvSpPr>
          <p:nvPr>
            <p:ph type="body" sz="quarter" idx="15" hasCustomPrompt="1"/>
          </p:nvPr>
        </p:nvSpPr>
        <p:spPr>
          <a:xfrm>
            <a:off x="3420000" y="2556000"/>
            <a:ext cx="3780000" cy="2052000"/>
          </a:xfrm>
        </p:spPr>
        <p:txBody>
          <a:bodyPr>
            <a:noAutofit/>
          </a:bodyPr>
          <a:lstStyle>
            <a:lvl1pPr marL="0" indent="0" algn="ctr" eaLnBrk="1" hangingPunct="1">
              <a:spcAft>
                <a:spcPts val="0"/>
              </a:spcAft>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br>
              <a:rPr lang="de-DE" dirty="0">
                <a:latin typeface="Arial" charset="0"/>
                <a:cs typeface="Arial" charset="0"/>
              </a:rPr>
            </a:br>
            <a:r>
              <a:rPr lang="de-DE" dirty="0">
                <a:latin typeface="Arial" charset="0"/>
                <a:cs typeface="Arial" charset="0"/>
              </a:rPr>
              <a:t> </a:t>
            </a:r>
            <a:br>
              <a:rPr lang="de-DE" dirty="0">
                <a:latin typeface="Arial" charset="0"/>
                <a:cs typeface="Arial" charset="0"/>
              </a:rPr>
            </a:br>
            <a:r>
              <a:rPr lang="de-DE" dirty="0">
                <a:latin typeface="Arial" charset="0"/>
                <a:cs typeface="Arial" charset="0"/>
              </a:rPr>
              <a:t> 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
        <p:nvSpPr>
          <p:cNvPr id="11" name="Rubrik 1">
            <a:extLst>
              <a:ext uri="{FF2B5EF4-FFF2-40B4-BE49-F238E27FC236}">
                <a16:creationId xmlns:a16="http://schemas.microsoft.com/office/drawing/2014/main" id="{D8A85128-4B2E-4995-9DDA-E09BF020E987}"/>
              </a:ext>
            </a:extLst>
          </p:cNvPr>
          <p:cNvSpPr>
            <a:spLocks noGrp="1"/>
          </p:cNvSpPr>
          <p:nvPr>
            <p:ph type="title" hasCustomPrompt="1"/>
          </p:nvPr>
        </p:nvSpPr>
        <p:spPr>
          <a:xfrm>
            <a:off x="3419872" y="1412777"/>
            <a:ext cx="3780000" cy="1080000"/>
          </a:xfrm>
        </p:spPr>
        <p:txBody>
          <a:bodyPr>
            <a:noAutofit/>
          </a:bodyPr>
          <a:lstStyle>
            <a:lvl1pPr algn="ctr">
              <a:defRPr cap="all" baseline="0">
                <a:solidFill>
                  <a:schemeClr val="bg1"/>
                </a:solidFill>
              </a:defRPr>
            </a:lvl1pPr>
          </a:lstStyle>
          <a:p>
            <a:r>
              <a:rPr lang="sv-SE" dirty="0"/>
              <a:t>Miljöekonomi-dagarna 2050</a:t>
            </a:r>
          </a:p>
        </p:txBody>
      </p:sp>
    </p:spTree>
    <p:extLst>
      <p:ext uri="{BB962C8B-B14F-4D97-AF65-F5344CB8AC3E}">
        <p14:creationId xmlns:p14="http://schemas.microsoft.com/office/powerpoint/2010/main" val="58617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464400"/>
            <a:ext cx="7344000" cy="1080000"/>
          </a:xfrm>
        </p:spPr>
        <p:txBody>
          <a:bodyPr anchor="t">
            <a:noAutofit/>
          </a:bodyPr>
          <a:lstStyle>
            <a:lvl1pPr algn="l">
              <a:defRPr sz="3000" b="1">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824400" y="1548000"/>
            <a:ext cx="7344000" cy="3267419"/>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3099600" y="4845255"/>
            <a:ext cx="752320" cy="189000"/>
          </a:xfrm>
        </p:spPr>
        <p:txBody>
          <a:bodyPr/>
          <a:lstStyle/>
          <a:p>
            <a:fld id="{31F8AAC4-2748-4E53-A84E-4A6AD65B6C1B}" type="datetime1">
              <a:rPr lang="sv-SE" smtClean="0"/>
              <a:t>2020-06-18</a:t>
            </a:fld>
            <a:endParaRPr lang="sv-SE" dirty="0"/>
          </a:p>
        </p:txBody>
      </p:sp>
      <p:sp>
        <p:nvSpPr>
          <p:cNvPr id="5" name="Platshållare för sidfot 4"/>
          <p:cNvSpPr>
            <a:spLocks noGrp="1"/>
          </p:cNvSpPr>
          <p:nvPr>
            <p:ph type="ftr" sz="quarter" idx="11"/>
          </p:nvPr>
        </p:nvSpPr>
        <p:spPr>
          <a:xfrm>
            <a:off x="92990" y="4845255"/>
            <a:ext cx="3038850" cy="189000"/>
          </a:xfrm>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a:xfrm>
            <a:off x="3837600" y="4845255"/>
            <a:ext cx="360000" cy="189000"/>
          </a:xfrm>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42586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diagram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824400" y="464400"/>
            <a:ext cx="7344000" cy="1080000"/>
          </a:xfrm>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diagram 6"/>
          <p:cNvSpPr>
            <a:spLocks noGrp="1"/>
          </p:cNvSpPr>
          <p:nvPr>
            <p:ph type="chart" sz="quarter" idx="13"/>
          </p:nvPr>
        </p:nvSpPr>
        <p:spPr>
          <a:xfrm>
            <a:off x="824400" y="1547999"/>
            <a:ext cx="4140000" cy="3268800"/>
          </a:xfrm>
        </p:spPr>
        <p:txBody>
          <a:bodyPr/>
          <a:lstStyle/>
          <a:p>
            <a:r>
              <a:rPr lang="sv-SE"/>
              <a:t>Klicka på ikonen för att lägga till ett diagram</a:t>
            </a:r>
          </a:p>
        </p:txBody>
      </p:sp>
      <p:sp>
        <p:nvSpPr>
          <p:cNvPr id="10" name="Platshållare för text 10"/>
          <p:cNvSpPr>
            <a:spLocks noGrp="1"/>
          </p:cNvSpPr>
          <p:nvPr>
            <p:ph type="body" sz="quarter" idx="15"/>
          </p:nvPr>
        </p:nvSpPr>
        <p:spPr>
          <a:xfrm>
            <a:off x="5129015" y="1548000"/>
            <a:ext cx="3038328" cy="32688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7548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21115"/>
            <a:ext cx="7810500" cy="3780000"/>
          </a:xfrm>
        </p:spPr>
        <p:txBody>
          <a:bodyPr anchor="t">
            <a:noAutofit/>
          </a:bodyPr>
          <a:lstStyle>
            <a:lvl1pPr algn="l">
              <a:lnSpc>
                <a:spcPct val="90000"/>
              </a:lnSpc>
              <a:defRPr sz="9000" b="0" cap="none" baseline="0">
                <a:solidFill>
                  <a:schemeClr val="accent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B186DA5-3779-4115-B9FF-F6458A5B1E08}" type="datetime1">
              <a:rPr lang="sv-SE" smtClean="0"/>
              <a:t>2020-06-18</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290709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4245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6" name="Rubrik 1"/>
          <p:cNvSpPr>
            <a:spLocks noGrp="1"/>
          </p:cNvSpPr>
          <p:nvPr>
            <p:ph type="title"/>
          </p:nvPr>
        </p:nvSpPr>
        <p:spPr>
          <a:xfrm>
            <a:off x="722313" y="421115"/>
            <a:ext cx="7810500" cy="3780000"/>
          </a:xfrm>
        </p:spPr>
        <p:txBody>
          <a:bodyPr anchor="t">
            <a:noAutofit/>
          </a:bodyPr>
          <a:lstStyle>
            <a:lvl1pPr algn="l">
              <a:lnSpc>
                <a:spcPct val="90000"/>
              </a:lnSpc>
              <a:defRPr sz="9000" b="0" cap="none" baseline="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20448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bild 6"/>
          <p:cNvSpPr>
            <a:spLocks noGrp="1"/>
          </p:cNvSpPr>
          <p:nvPr>
            <p:ph type="pic" sz="quarter" idx="13"/>
          </p:nvPr>
        </p:nvSpPr>
        <p:spPr>
          <a:xfrm>
            <a:off x="0" y="459001"/>
            <a:ext cx="6300192" cy="4200128"/>
          </a:xfrm>
        </p:spPr>
        <p:txBody>
          <a:bodyPr/>
          <a:lstStyle/>
          <a:p>
            <a:r>
              <a:rPr lang="sv-SE"/>
              <a:t>Klicka på ikonen för att lägga till en bild</a:t>
            </a:r>
          </a:p>
        </p:txBody>
      </p:sp>
    </p:spTree>
    <p:extLst>
      <p:ext uri="{BB962C8B-B14F-4D97-AF65-F5344CB8AC3E}">
        <p14:creationId xmlns:p14="http://schemas.microsoft.com/office/powerpoint/2010/main" val="318376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3653100"/>
            <a:ext cx="6552000" cy="1080000"/>
          </a:xfrm>
        </p:spPr>
        <p:txBody>
          <a:bodyPr>
            <a:noAutofit/>
          </a:bodyPr>
          <a:lstStyle>
            <a:lvl1pPr>
              <a:defRPr cap="all" baseline="0"/>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900000" y="-18900"/>
            <a:ext cx="4680000" cy="3510000"/>
          </a:xfrm>
        </p:spPr>
        <p:txBody>
          <a:bodyPr/>
          <a:lstStyle/>
          <a:p>
            <a:r>
              <a:rPr lang="sv-SE"/>
              <a:t>Klicka på ikonen för att lägga till en bild</a:t>
            </a:r>
          </a:p>
        </p:txBody>
      </p:sp>
    </p:spTree>
    <p:extLst>
      <p:ext uri="{BB962C8B-B14F-4D97-AF65-F5344CB8AC3E}">
        <p14:creationId xmlns:p14="http://schemas.microsoft.com/office/powerpoint/2010/main" val="156885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464400"/>
            <a:ext cx="7344000" cy="91800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24247" y="1444500"/>
            <a:ext cx="7344000" cy="2916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099600" y="4846500"/>
            <a:ext cx="752320" cy="189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2020-06-18</a:t>
            </a:fld>
            <a:endParaRPr lang="sv-SE" dirty="0"/>
          </a:p>
        </p:txBody>
      </p:sp>
      <p:sp>
        <p:nvSpPr>
          <p:cNvPr id="5" name="Platshållare för sidfot 4"/>
          <p:cNvSpPr>
            <a:spLocks noGrp="1"/>
          </p:cNvSpPr>
          <p:nvPr>
            <p:ph type="ftr" sz="quarter" idx="3"/>
          </p:nvPr>
        </p:nvSpPr>
        <p:spPr>
          <a:xfrm>
            <a:off x="92990" y="4846500"/>
            <a:ext cx="3038850" cy="189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4"/>
          </p:nvPr>
        </p:nvSpPr>
        <p:spPr>
          <a:xfrm>
            <a:off x="3837600" y="4846500"/>
            <a:ext cx="360000" cy="189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dirty="0"/>
          </a:p>
        </p:txBody>
      </p:sp>
      <p:pic>
        <p:nvPicPr>
          <p:cNvPr id="8" name="Picture 7" descr="NV_4F_PC"/>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37178" y="4340143"/>
            <a:ext cx="576000" cy="64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80" r:id="rId5"/>
    <p:sldLayoutId id="2147483651" r:id="rId6"/>
    <p:sldLayoutId id="2147483679" r:id="rId7"/>
    <p:sldLayoutId id="2147483671" r:id="rId8"/>
    <p:sldLayoutId id="2147483678" r:id="rId9"/>
    <p:sldLayoutId id="2147483673" r:id="rId10"/>
    <p:sldLayoutId id="2147483674" r:id="rId11"/>
    <p:sldLayoutId id="2147483675" r:id="rId12"/>
    <p:sldLayoutId id="2147483676" r:id="rId13"/>
    <p:sldLayoutId id="2147483677" r:id="rId14"/>
    <p:sldLayoutId id="2147483656" r:id="rId15"/>
  </p:sldLayoutIdLst>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naturvardsverket.se/Var-natur/Allemansratten/Det-har-galler/Taltning/"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Pa-fjall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Plocka-blommor-bar-svam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Eld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Hemfridsz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Bad-bat-och-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naturvardsverket.se/Var-natur/Motortrafik-i-naturen/Husvagn-och-husbi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www.naturvardsverket.se/Om-Naturvardsverket/Publikationer/ISBN/8500/978-91-620-852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www.naturvardsverket.se/Var-natur/Allemansratten/Det-har-galler/Cyk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1F8AAC4-2748-4E53-A84E-4A6AD65B6C1B}" type="datetime1">
              <a:rPr lang="sv-SE" smtClean="0"/>
              <a:t>2020-06-18</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a:t>
            </a:fld>
            <a:endParaRPr lang="sv-SE" dirty="0"/>
          </a:p>
        </p:txBody>
      </p:sp>
      <p:sp>
        <p:nvSpPr>
          <p:cNvPr id="7" name="Rubrik 1"/>
          <p:cNvSpPr txBox="1">
            <a:spLocks/>
          </p:cNvSpPr>
          <p:nvPr/>
        </p:nvSpPr>
        <p:spPr>
          <a:xfrm>
            <a:off x="3420000" y="1412777"/>
            <a:ext cx="3780000" cy="1080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r>
              <a:rPr lang="sv-SE" sz="2800" dirty="0">
                <a:solidFill>
                  <a:schemeClr val="bg1"/>
                </a:solidFill>
              </a:rPr>
              <a:t>Innehåll om allemansrätten till sociala medier sommaren 2020</a:t>
            </a:r>
          </a:p>
        </p:txBody>
      </p:sp>
    </p:spTree>
    <p:extLst>
      <p:ext uri="{BB962C8B-B14F-4D97-AF65-F5344CB8AC3E}">
        <p14:creationId xmlns:p14="http://schemas.microsoft.com/office/powerpoint/2010/main" val="406209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a:xfrm>
            <a:off x="824400" y="464400"/>
            <a:ext cx="3819608" cy="1080000"/>
          </a:xfrm>
        </p:spPr>
        <p:txBody>
          <a:bodyPr/>
          <a:lstStyle/>
          <a:p>
            <a:r>
              <a:rPr lang="sv-SE" dirty="0"/>
              <a:t>Övernatta i naturen, </a:t>
            </a:r>
            <a:br>
              <a:rPr lang="sv-SE" dirty="0"/>
            </a:br>
            <a:r>
              <a:rPr lang="sv-SE" dirty="0"/>
              <a:t>tälta</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10</a:t>
            </a:fld>
            <a:endParaRPr lang="sv-SE" dirty="0"/>
          </a:p>
        </p:txBody>
      </p:sp>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53703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Allemansrätten gör det möjligt för dig att tälta enstaka dygn ute i naturen. Här kommer några tips för bästa övernattningen utomhus: </a:t>
            </a:r>
          </a:p>
          <a:p>
            <a:pPr marL="0" indent="0">
              <a:buNone/>
            </a:pPr>
            <a:r>
              <a:rPr lang="sv-SE" sz="1200" dirty="0"/>
              <a:t>🏕️ Kolla upp området där du tänkt tälta. I vissa områden kan det vara förbjudet. </a:t>
            </a:r>
          </a:p>
          <a:p>
            <a:pPr marL="0" indent="0">
              <a:buNone/>
            </a:pPr>
            <a:r>
              <a:rPr lang="sv-SE" sz="1200" dirty="0"/>
              <a:t>🏕️ Slå upp ditt tält på tålig mark. Du får inte tälta på betes- eller jordbruksmark som används eller på planteringar. </a:t>
            </a:r>
          </a:p>
          <a:p>
            <a:pPr marL="0" indent="0">
              <a:buNone/>
            </a:pPr>
            <a:r>
              <a:rPr lang="sv-SE" sz="1200" dirty="0"/>
              <a:t>🏕️ Tälta inte nära bostäder. </a:t>
            </a:r>
            <a:br>
              <a:rPr lang="sv-SE" sz="1200" dirty="0"/>
            </a:br>
            <a:endParaRPr lang="sv-SE" sz="1200" dirty="0"/>
          </a:p>
          <a:p>
            <a:pPr marL="0" indent="0">
              <a:buNone/>
            </a:pPr>
            <a:r>
              <a:rPr lang="sv-SE" sz="1200" b="1" dirty="0"/>
              <a:t>Länk till Naturvårdsverkets webbplats: </a:t>
            </a:r>
            <a:r>
              <a:rPr lang="sv-SE" sz="1200" dirty="0">
                <a:hlinkClick r:id="rId3"/>
              </a:rPr>
              <a:t>http://www.naturvardsverket.se/Var-natur/Allemansratten/Det-har-galler/Taltning/</a:t>
            </a:r>
            <a:endParaRPr lang="sv-SE" sz="1200" dirty="0"/>
          </a:p>
          <a:p>
            <a:pPr marL="0" indent="0">
              <a:buNone/>
            </a:pPr>
            <a:endParaRPr lang="sv-SE" sz="1200" dirty="0"/>
          </a:p>
          <a:p>
            <a:pPr marL="0" indent="0">
              <a:buNone/>
            </a:pPr>
            <a:endParaRPr lang="sv-SE" sz="1200" dirty="0"/>
          </a:p>
        </p:txBody>
      </p:sp>
      <p:sp>
        <p:nvSpPr>
          <p:cNvPr id="8" name="textruta 7">
            <a:extLst>
              <a:ext uri="{FF2B5EF4-FFF2-40B4-BE49-F238E27FC236}">
                <a16:creationId xmlns:a16="http://schemas.microsoft.com/office/drawing/2014/main" id="{2C42EE28-BCA9-4398-ADD7-AF4068F8387B}"/>
              </a:ext>
            </a:extLst>
          </p:cNvPr>
          <p:cNvSpPr txBox="1"/>
          <p:nvPr/>
        </p:nvSpPr>
        <p:spPr>
          <a:xfrm>
            <a:off x="92990" y="2156251"/>
            <a:ext cx="1670698" cy="461665"/>
          </a:xfrm>
          <a:prstGeom prst="rect">
            <a:avLst/>
          </a:prstGeom>
          <a:noFill/>
        </p:spPr>
        <p:txBody>
          <a:bodyPr wrap="square" rtlCol="0">
            <a:spAutoFit/>
          </a:bodyPr>
          <a:lstStyle/>
          <a:p>
            <a:r>
              <a:rPr lang="sv-SE" sz="2400" dirty="0">
                <a:solidFill>
                  <a:schemeClr val="bg1"/>
                </a:solidFill>
              </a:rPr>
              <a:t>Bildförslag</a:t>
            </a:r>
          </a:p>
        </p:txBody>
      </p:sp>
      <p:pic>
        <p:nvPicPr>
          <p:cNvPr id="9" name="Platshållare för bild 8">
            <a:extLst>
              <a:ext uri="{FF2B5EF4-FFF2-40B4-BE49-F238E27FC236}">
                <a16:creationId xmlns:a16="http://schemas.microsoft.com/office/drawing/2014/main" id="{32B2A3FF-A067-4E72-A8C4-E667CA59632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2471" r="12471"/>
          <a:stretch>
            <a:fillRect/>
          </a:stretch>
        </p:blipFill>
        <p:spPr/>
      </p:pic>
      <p:sp>
        <p:nvSpPr>
          <p:cNvPr id="11" name="textruta 10">
            <a:extLst>
              <a:ext uri="{FF2B5EF4-FFF2-40B4-BE49-F238E27FC236}">
                <a16:creationId xmlns:a16="http://schemas.microsoft.com/office/drawing/2014/main" id="{DB2C4CBB-62A6-4083-887F-83E90DD8ABB2}"/>
              </a:ext>
            </a:extLst>
          </p:cNvPr>
          <p:cNvSpPr txBox="1"/>
          <p:nvPr/>
        </p:nvSpPr>
        <p:spPr>
          <a:xfrm>
            <a:off x="278908" y="1950523"/>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56640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a:xfrm>
            <a:off x="824400" y="464400"/>
            <a:ext cx="3459568" cy="1080000"/>
          </a:xfrm>
        </p:spPr>
        <p:txBody>
          <a:bodyPr/>
          <a:lstStyle/>
          <a:p>
            <a:r>
              <a:rPr lang="sv-SE" dirty="0"/>
              <a:t>Allemansrätten i fjällen</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11</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28045" y="2166391"/>
            <a:ext cx="3509109" cy="1855617"/>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Allemansrätten gäller också i fjällen, men naturen är känslig så håll dig till stigar och leder. Tänk på det här: </a:t>
            </a:r>
          </a:p>
          <a:p>
            <a:pPr marL="0" indent="0">
              <a:buNone/>
            </a:pPr>
            <a:r>
              <a:rPr lang="sv-SE" sz="1200" dirty="0"/>
              <a:t>🦌 Kolla upp vädret innan du ger dig ut på tur. </a:t>
            </a:r>
          </a:p>
          <a:p>
            <a:pPr marL="0" indent="0">
              <a:buNone/>
            </a:pPr>
            <a:r>
              <a:rPr lang="sv-SE" sz="1200" dirty="0"/>
              <a:t>🦌 Stör inte renarna eller andra djur. Håll alltid hunden kopplad om du har den med dig. </a:t>
            </a:r>
          </a:p>
          <a:p>
            <a:pPr marL="0" indent="0">
              <a:buNone/>
            </a:pPr>
            <a:endParaRPr lang="sv-SE" sz="1200" dirty="0"/>
          </a:p>
          <a:p>
            <a:pPr marL="0" indent="0">
              <a:buNone/>
            </a:pPr>
            <a:r>
              <a:rPr lang="sv-SE" sz="1200" b="1" dirty="0"/>
              <a:t>Länk till Naturvårdsverkets webbplats: </a:t>
            </a:r>
            <a:r>
              <a:rPr lang="sv-SE" sz="1200" dirty="0">
                <a:hlinkClick r:id="rId4"/>
              </a:rPr>
              <a:t>http://www.naturvardsverket.se/Var-natur/Allemansratten/Det-har-galler/Pa-fjallet/</a:t>
            </a:r>
            <a:endParaRPr lang="sv-SE" sz="1200" dirty="0"/>
          </a:p>
        </p:txBody>
      </p:sp>
      <p:sp>
        <p:nvSpPr>
          <p:cNvPr id="6" name="textruta 5">
            <a:extLst>
              <a:ext uri="{FF2B5EF4-FFF2-40B4-BE49-F238E27FC236}">
                <a16:creationId xmlns:a16="http://schemas.microsoft.com/office/drawing/2014/main" id="{412C2CE6-E6F8-4E98-B5EA-74EF095FB22E}"/>
              </a:ext>
            </a:extLst>
          </p:cNvPr>
          <p:cNvSpPr txBox="1"/>
          <p:nvPr/>
        </p:nvSpPr>
        <p:spPr>
          <a:xfrm>
            <a:off x="352303" y="3262805"/>
            <a:ext cx="1310658" cy="769441"/>
          </a:xfrm>
          <a:prstGeom prst="rect">
            <a:avLst/>
          </a:prstGeom>
          <a:noFill/>
        </p:spPr>
        <p:txBody>
          <a:bodyPr wrap="square" rtlCol="0">
            <a:spAutoFit/>
          </a:bodyPr>
          <a:lstStyle/>
          <a:p>
            <a:r>
              <a:rPr lang="sv-SE" sz="1100" dirty="0">
                <a:solidFill>
                  <a:schemeClr val="bg1"/>
                </a:solidFill>
              </a:rPr>
              <a:t>Förslag: Filmen ”Allemansrätten – hur funkar den på fjället?”</a:t>
            </a:r>
          </a:p>
        </p:txBody>
      </p:sp>
    </p:spTree>
    <p:extLst>
      <p:ext uri="{BB962C8B-B14F-4D97-AF65-F5344CB8AC3E}">
        <p14:creationId xmlns:p14="http://schemas.microsoft.com/office/powerpoint/2010/main" val="301749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a:xfrm>
            <a:off x="824400" y="464400"/>
            <a:ext cx="3459568" cy="1080000"/>
          </a:xfrm>
        </p:spPr>
        <p:txBody>
          <a:bodyPr/>
          <a:lstStyle/>
          <a:p>
            <a:r>
              <a:rPr lang="sv-SE" dirty="0"/>
              <a:t>Allemansrätten vid odlad mark och hagar</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12</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58396" y="2166391"/>
            <a:ext cx="3448407" cy="1855617"/>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Allemansrätten välkomnar alla ut i naturen, så länge vi inte stör eller förstör. Det här är bra att tänka på om du rör dig vid mark som är odlad eller vid hagar:</a:t>
            </a:r>
          </a:p>
          <a:p>
            <a:pPr marL="0" indent="0">
              <a:buNone/>
            </a:pPr>
            <a:r>
              <a:rPr lang="sv-SE" sz="1200" dirty="0"/>
              <a:t>🌱 Det är förbjudet att gå på åkrar med växande gröda</a:t>
            </a:r>
          </a:p>
          <a:p>
            <a:pPr marL="0" indent="0">
              <a:buNone/>
            </a:pPr>
            <a:r>
              <a:rPr lang="sv-SE" sz="1200" dirty="0"/>
              <a:t>🌱 Plocka inte gröda som växer</a:t>
            </a:r>
          </a:p>
          <a:p>
            <a:pPr marL="0" indent="0">
              <a:buNone/>
            </a:pPr>
            <a:r>
              <a:rPr lang="sv-SE" sz="1200" dirty="0"/>
              <a:t>🌱 Kom ihåg att alltid stänga grinden till beteshagar om du passerar</a:t>
            </a:r>
          </a:p>
          <a:p>
            <a:pPr marL="0" indent="0">
              <a:buNone/>
            </a:pPr>
            <a:r>
              <a:rPr lang="sv-SE" sz="1200" dirty="0"/>
              <a:t>🌱 Låt kossor och får vara i fred - stör inte tamboskap!</a:t>
            </a:r>
          </a:p>
          <a:p>
            <a:pPr marL="0" indent="0">
              <a:buNone/>
            </a:pPr>
            <a:r>
              <a:rPr lang="sv-SE" sz="1200" dirty="0"/>
              <a:t>🌱 Skräpa inte ner, ta med ditt skräp till närmaste papperskorg eller ta med det hem.</a:t>
            </a:r>
            <a:br>
              <a:rPr lang="sv-SE" sz="1200" dirty="0"/>
            </a:br>
            <a:endParaRPr lang="sv-SE" sz="1200" dirty="0"/>
          </a:p>
          <a:p>
            <a:pPr marL="0" indent="0">
              <a:buNone/>
            </a:pPr>
            <a:r>
              <a:rPr lang="sv-SE" sz="1200" b="1" dirty="0"/>
              <a:t>Länk till Naturvårdsverkets webbplats: </a:t>
            </a:r>
          </a:p>
          <a:p>
            <a:pPr marL="0" indent="0">
              <a:buNone/>
            </a:pPr>
            <a:r>
              <a:rPr lang="sv-SE" sz="1200" dirty="0">
                <a:hlinkClick r:id="rId4"/>
              </a:rPr>
              <a:t>http://www.naturvardsverket.se/Var-natur/Allemansratten/Det-har-galler/</a:t>
            </a:r>
            <a:endParaRPr lang="sv-SE" sz="1200" dirty="0"/>
          </a:p>
          <a:p>
            <a:pPr marL="0" indent="0">
              <a:buNone/>
            </a:pPr>
            <a:endParaRPr lang="sv-SE" sz="1200" dirty="0"/>
          </a:p>
        </p:txBody>
      </p:sp>
      <p:sp>
        <p:nvSpPr>
          <p:cNvPr id="6" name="textruta 5">
            <a:extLst>
              <a:ext uri="{FF2B5EF4-FFF2-40B4-BE49-F238E27FC236}">
                <a16:creationId xmlns:a16="http://schemas.microsoft.com/office/drawing/2014/main" id="{412C2CE6-E6F8-4E98-B5EA-74EF095FB22E}"/>
              </a:ext>
            </a:extLst>
          </p:cNvPr>
          <p:cNvSpPr txBox="1"/>
          <p:nvPr/>
        </p:nvSpPr>
        <p:spPr>
          <a:xfrm>
            <a:off x="354495" y="2256730"/>
            <a:ext cx="1483393" cy="938719"/>
          </a:xfrm>
          <a:prstGeom prst="rect">
            <a:avLst/>
          </a:prstGeom>
          <a:noFill/>
        </p:spPr>
        <p:txBody>
          <a:bodyPr wrap="square" rtlCol="0">
            <a:spAutoFit/>
          </a:bodyPr>
          <a:lstStyle/>
          <a:p>
            <a:r>
              <a:rPr lang="sv-SE" sz="1100" dirty="0"/>
              <a:t>Förslag: Filmen ”Allemansrätten – hur funkar den vid odlad mark och hagar?”</a:t>
            </a:r>
          </a:p>
        </p:txBody>
      </p:sp>
    </p:spTree>
    <p:extLst>
      <p:ext uri="{BB962C8B-B14F-4D97-AF65-F5344CB8AC3E}">
        <p14:creationId xmlns:p14="http://schemas.microsoft.com/office/powerpoint/2010/main" val="284747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37266-90A1-4CE9-B3B3-CD8230981904}"/>
              </a:ext>
            </a:extLst>
          </p:cNvPr>
          <p:cNvSpPr>
            <a:spLocks noGrp="1"/>
          </p:cNvSpPr>
          <p:nvPr>
            <p:ph type="title"/>
          </p:nvPr>
        </p:nvSpPr>
        <p:spPr/>
        <p:txBody>
          <a:bodyPr/>
          <a:lstStyle/>
          <a:p>
            <a:r>
              <a:rPr lang="sv-SE" dirty="0"/>
              <a:t>Så här använder du materialet</a:t>
            </a:r>
          </a:p>
        </p:txBody>
      </p:sp>
      <p:sp>
        <p:nvSpPr>
          <p:cNvPr id="3" name="Platshållare för innehåll 2">
            <a:extLst>
              <a:ext uri="{FF2B5EF4-FFF2-40B4-BE49-F238E27FC236}">
                <a16:creationId xmlns:a16="http://schemas.microsoft.com/office/drawing/2014/main" id="{5B88E28E-259E-4D98-9025-7451A7FCEBEA}"/>
              </a:ext>
            </a:extLst>
          </p:cNvPr>
          <p:cNvSpPr>
            <a:spLocks noGrp="1"/>
          </p:cNvSpPr>
          <p:nvPr>
            <p:ph idx="1"/>
          </p:nvPr>
        </p:nvSpPr>
        <p:spPr/>
        <p:txBody>
          <a:bodyPr/>
          <a:lstStyle/>
          <a:p>
            <a:r>
              <a:rPr lang="sv-SE" sz="1800" dirty="0"/>
              <a:t>Materialet är fritt att använda, göra om och anpassa så att det passar den kanal du publicerar i och den målgrupp du riktar dig till. </a:t>
            </a:r>
          </a:p>
          <a:p>
            <a:r>
              <a:rPr lang="sv-SE" sz="1800" dirty="0"/>
              <a:t>Bilderna ska ses som inspiration och är förslag på vilken typ av bild du kan använda. </a:t>
            </a:r>
          </a:p>
          <a:p>
            <a:r>
              <a:rPr lang="sv-SE" sz="1800" dirty="0"/>
              <a:t>Filmerna finns att ladda ner på Naturvårdsverkets webbplats och är fria att använda. </a:t>
            </a:r>
          </a:p>
          <a:p>
            <a:r>
              <a:rPr lang="sv-SE" sz="1800" dirty="0"/>
              <a:t>Länk till mer information och de </a:t>
            </a:r>
            <a:r>
              <a:rPr lang="sv-SE" sz="1800" dirty="0" err="1"/>
              <a:t>emojis</a:t>
            </a:r>
            <a:r>
              <a:rPr lang="sv-SE" sz="1800" dirty="0"/>
              <a:t> som används i inläggen finns i fältet anteckningar under varje bild. </a:t>
            </a:r>
          </a:p>
        </p:txBody>
      </p:sp>
      <p:sp>
        <p:nvSpPr>
          <p:cNvPr id="4" name="Platshållare för datum 3">
            <a:extLst>
              <a:ext uri="{FF2B5EF4-FFF2-40B4-BE49-F238E27FC236}">
                <a16:creationId xmlns:a16="http://schemas.microsoft.com/office/drawing/2014/main" id="{123019E8-C864-485F-A963-B2516017E70B}"/>
              </a:ext>
            </a:extLst>
          </p:cNvPr>
          <p:cNvSpPr>
            <a:spLocks noGrp="1"/>
          </p:cNvSpPr>
          <p:nvPr>
            <p:ph type="dt" sz="half" idx="10"/>
          </p:nvPr>
        </p:nvSpPr>
        <p:spPr/>
        <p:txBody>
          <a:bodyPr/>
          <a:lstStyle/>
          <a:p>
            <a:fld id="{31F8AAC4-2748-4E53-A84E-4A6AD65B6C1B}" type="datetime1">
              <a:rPr lang="sv-SE" smtClean="0"/>
              <a:t>2020-06-18</a:t>
            </a:fld>
            <a:endParaRPr lang="sv-SE" dirty="0"/>
          </a:p>
        </p:txBody>
      </p:sp>
      <p:sp>
        <p:nvSpPr>
          <p:cNvPr id="5" name="Platshållare för sidfot 4">
            <a:extLst>
              <a:ext uri="{FF2B5EF4-FFF2-40B4-BE49-F238E27FC236}">
                <a16:creationId xmlns:a16="http://schemas.microsoft.com/office/drawing/2014/main" id="{B200C651-7A0D-4BF3-8CD6-7C3651471E10}"/>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CBA0D747-5A5E-488C-994E-8C99B03DEAC1}"/>
              </a:ext>
            </a:extLst>
          </p:cNvPr>
          <p:cNvSpPr>
            <a:spLocks noGrp="1"/>
          </p:cNvSpPr>
          <p:nvPr>
            <p:ph type="sldNum" sz="quarter" idx="12"/>
          </p:nvPr>
        </p:nvSpPr>
        <p:spPr/>
        <p:txBody>
          <a:bodyPr/>
          <a:lstStyle/>
          <a:p>
            <a:fld id="{1844E2AD-2CA4-4022-8F3B-D585D66E2E30}" type="slidenum">
              <a:rPr lang="sv-SE" smtClean="0"/>
              <a:pPr/>
              <a:t>2</a:t>
            </a:fld>
            <a:endParaRPr lang="sv-SE" dirty="0"/>
          </a:p>
        </p:txBody>
      </p:sp>
    </p:spTree>
    <p:extLst>
      <p:ext uri="{BB962C8B-B14F-4D97-AF65-F5344CB8AC3E}">
        <p14:creationId xmlns:p14="http://schemas.microsoft.com/office/powerpoint/2010/main" val="91797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p:txBody>
          <a:bodyPr/>
          <a:lstStyle/>
          <a:p>
            <a:r>
              <a:rPr lang="sv-SE" dirty="0"/>
              <a:t>Midsommar, plocka blommor</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3</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2052900"/>
            <a:ext cx="4165200" cy="2082600"/>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20000" y="1275606"/>
            <a:ext cx="3708384" cy="3570894"/>
          </a:xfrm>
        </p:spPr>
        <p:txBody>
          <a:bodyPr/>
          <a:lstStyle/>
          <a:p>
            <a:pPr marL="0" indent="0">
              <a:buNone/>
            </a:pPr>
            <a:r>
              <a:rPr lang="sv-SE" sz="1200" b="1" dirty="0"/>
              <a:t>Inläggstext</a:t>
            </a:r>
          </a:p>
          <a:p>
            <a:pPr marL="0" indent="0">
              <a:buNone/>
            </a:pPr>
            <a:r>
              <a:rPr lang="sv-SE" sz="1200" dirty="0"/>
              <a:t>Midsommarbuketten</a:t>
            </a:r>
            <a:r>
              <a:rPr lang="sv-SE" dirty="0"/>
              <a:t> </a:t>
            </a:r>
            <a:r>
              <a:rPr lang="sv-SE" sz="1200" dirty="0"/>
              <a:t>ska enligt traditionen bestå av sju sorters blommor. Här är sju stycken som inte är fridlysta och som du gärna får plocka:</a:t>
            </a:r>
          </a:p>
          <a:p>
            <a:pPr marL="0" indent="0">
              <a:buNone/>
            </a:pPr>
            <a:r>
              <a:rPr lang="sv-SE" sz="1200" dirty="0"/>
              <a:t>🌸 natt och dag</a:t>
            </a:r>
          </a:p>
          <a:p>
            <a:pPr marL="0" indent="0">
              <a:buNone/>
            </a:pPr>
            <a:r>
              <a:rPr lang="sv-SE" sz="1200" dirty="0"/>
              <a:t>🌿 humleblomster</a:t>
            </a:r>
          </a:p>
          <a:p>
            <a:pPr marL="0" indent="0">
              <a:buNone/>
            </a:pPr>
            <a:r>
              <a:rPr lang="sv-SE" sz="1200" dirty="0"/>
              <a:t>🌹 ängsklocka</a:t>
            </a:r>
          </a:p>
          <a:p>
            <a:pPr marL="0" indent="0">
              <a:buNone/>
            </a:pPr>
            <a:r>
              <a:rPr lang="sv-SE" sz="1200" dirty="0"/>
              <a:t>🌻 prästkrage</a:t>
            </a:r>
          </a:p>
          <a:p>
            <a:pPr marL="0" indent="0">
              <a:buNone/>
            </a:pPr>
            <a:r>
              <a:rPr lang="sv-SE" sz="1200" dirty="0"/>
              <a:t>🐞 skogsklöver</a:t>
            </a:r>
          </a:p>
          <a:p>
            <a:pPr marL="0" indent="0">
              <a:buNone/>
            </a:pPr>
            <a:r>
              <a:rPr lang="sv-SE" sz="1200" dirty="0"/>
              <a:t>🌱 rödblära</a:t>
            </a:r>
          </a:p>
          <a:p>
            <a:pPr marL="0" indent="0">
              <a:buNone/>
            </a:pPr>
            <a:r>
              <a:rPr lang="sv-SE" sz="1200" dirty="0"/>
              <a:t>🌸 käringtand</a:t>
            </a:r>
            <a:br>
              <a:rPr lang="sv-SE" sz="1200" dirty="0"/>
            </a:br>
            <a:endParaRPr lang="sv-SE" sz="1200" dirty="0"/>
          </a:p>
          <a:p>
            <a:pPr marL="0" indent="0">
              <a:buNone/>
            </a:pPr>
            <a:r>
              <a:rPr lang="sv-SE" sz="1200" b="1" dirty="0"/>
              <a:t>Länk till Naturvårdsverkets webbplats: </a:t>
            </a:r>
          </a:p>
          <a:p>
            <a:pPr marL="0" indent="0">
              <a:buNone/>
            </a:pPr>
            <a:r>
              <a:rPr lang="sv-SE" sz="1200" dirty="0">
                <a:hlinkClick r:id="rId4"/>
              </a:rPr>
              <a:t>http://www.naturvardsverket.se/Var-natur/Allemansratten/Det-har-galler/Plocka-blommor-bar-svamp/</a:t>
            </a:r>
            <a:endParaRPr lang="sv-SE" sz="1200" dirty="0"/>
          </a:p>
          <a:p>
            <a:pPr marL="0" indent="0">
              <a:buNone/>
            </a:pPr>
            <a:endParaRPr lang="sv-SE" sz="1200" dirty="0"/>
          </a:p>
        </p:txBody>
      </p:sp>
      <p:sp>
        <p:nvSpPr>
          <p:cNvPr id="10" name="textruta 9">
            <a:extLst>
              <a:ext uri="{FF2B5EF4-FFF2-40B4-BE49-F238E27FC236}">
                <a16:creationId xmlns:a16="http://schemas.microsoft.com/office/drawing/2014/main" id="{5EBDB886-F6A5-4F31-8C7F-2E116DE22B1B}"/>
              </a:ext>
            </a:extLst>
          </p:cNvPr>
          <p:cNvSpPr txBox="1"/>
          <p:nvPr/>
        </p:nvSpPr>
        <p:spPr>
          <a:xfrm>
            <a:off x="92990" y="2156251"/>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57463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p:txBody>
          <a:bodyPr/>
          <a:lstStyle/>
          <a:p>
            <a:r>
              <a:rPr lang="sv-SE" dirty="0"/>
              <a:t>Eldning</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4</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2052900"/>
            <a:ext cx="4165200" cy="2082600"/>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Allemansrätten ger ingen självklar rätt att göra upp eld i naturen. Kolla upp eventuella eldningsförbud innan du tänder brasan. Om det är tillåtet att elda, tänk på:</a:t>
            </a:r>
          </a:p>
          <a:p>
            <a:pPr marL="0" indent="0">
              <a:buNone/>
            </a:pPr>
            <a:r>
              <a:rPr lang="sv-SE" sz="1200" dirty="0"/>
              <a:t>🔥 Bästa stället att elda är på redan iordninggjorda eldplatser.</a:t>
            </a:r>
          </a:p>
          <a:p>
            <a:pPr marL="0" indent="0">
              <a:buNone/>
            </a:pPr>
            <a:r>
              <a:rPr lang="sv-SE" sz="1200" dirty="0"/>
              <a:t>🔥 Elda bara på platser där elden inte kan sprida sig eller skada växter, djur eller mark, till exempel på grus eller sandmark.</a:t>
            </a:r>
          </a:p>
          <a:p>
            <a:pPr marL="0" indent="0">
              <a:buNone/>
            </a:pPr>
            <a:r>
              <a:rPr lang="sv-SE" sz="1200" dirty="0"/>
              <a:t>🔥 Elda inte på mossa, torvmark, jordig skogsmark eller klippor.</a:t>
            </a:r>
          </a:p>
          <a:p>
            <a:pPr marL="0" indent="0">
              <a:buNone/>
            </a:pPr>
            <a:r>
              <a:rPr lang="sv-SE" sz="1200" dirty="0"/>
              <a:t>🔥 Ha alltid vatten nära till hands.</a:t>
            </a:r>
          </a:p>
          <a:p>
            <a:pPr marL="0" indent="0">
              <a:buNone/>
            </a:pPr>
            <a:r>
              <a:rPr lang="sv-SE" sz="1200" dirty="0"/>
              <a:t>🔥 Ta med engångsgrillen och skräpet hem.</a:t>
            </a:r>
          </a:p>
          <a:p>
            <a:pPr marL="0" indent="0">
              <a:buNone/>
            </a:pPr>
            <a:endParaRPr lang="sv-SE" sz="1200" dirty="0"/>
          </a:p>
          <a:p>
            <a:pPr marL="0" indent="0">
              <a:buNone/>
            </a:pPr>
            <a:r>
              <a:rPr lang="sv-SE" sz="1200" b="1" dirty="0"/>
              <a:t>Länk till Naturvårdsverkets webbplats: </a:t>
            </a:r>
            <a:r>
              <a:rPr lang="sv-SE" sz="1200" dirty="0">
                <a:hlinkClick r:id="rId4"/>
              </a:rPr>
              <a:t>http://www.naturvardsverket.se/Var-natur/Allemansratten/Det-har-galler/Eldning/</a:t>
            </a:r>
            <a:endParaRPr lang="sv-SE" sz="1200" dirty="0"/>
          </a:p>
          <a:p>
            <a:pPr marL="0" indent="0">
              <a:buNone/>
            </a:pPr>
            <a:endParaRPr lang="sv-SE" sz="1200" dirty="0"/>
          </a:p>
          <a:p>
            <a:pPr marL="0" indent="0">
              <a:buNone/>
            </a:pPr>
            <a:endParaRPr lang="sv-SE" sz="1200" dirty="0"/>
          </a:p>
        </p:txBody>
      </p:sp>
      <p:sp>
        <p:nvSpPr>
          <p:cNvPr id="8" name="textruta 7">
            <a:extLst>
              <a:ext uri="{FF2B5EF4-FFF2-40B4-BE49-F238E27FC236}">
                <a16:creationId xmlns:a16="http://schemas.microsoft.com/office/drawing/2014/main" id="{B98FAFC0-9370-41AE-B7CD-4A35C34BEDC5}"/>
              </a:ext>
            </a:extLst>
          </p:cNvPr>
          <p:cNvSpPr txBox="1"/>
          <p:nvPr/>
        </p:nvSpPr>
        <p:spPr>
          <a:xfrm>
            <a:off x="92990" y="2156251"/>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29411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p:txBody>
          <a:bodyPr/>
          <a:lstStyle/>
          <a:p>
            <a:r>
              <a:rPr lang="sv-SE" dirty="0"/>
              <a:t>Hemfridszon</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5</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2052900"/>
            <a:ext cx="4165200" cy="2082600"/>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b="1" dirty="0"/>
          </a:p>
          <a:p>
            <a:pPr marL="0" indent="0">
              <a:buNone/>
            </a:pPr>
            <a:r>
              <a:rPr lang="sv-SE" sz="1200" dirty="0"/>
              <a:t>Hemfridszonen är området närmast ett bostads- eller fritidshus och du får inte störa de boende.</a:t>
            </a:r>
          </a:p>
          <a:p>
            <a:pPr marL="0" indent="0">
              <a:buNone/>
            </a:pPr>
            <a:r>
              <a:rPr lang="sv-SE" sz="1200" dirty="0"/>
              <a:t>✋ Det finns inga generella mått för hur stor hemfridszonen är. </a:t>
            </a:r>
          </a:p>
          <a:p>
            <a:pPr marL="0" indent="0">
              <a:buNone/>
            </a:pPr>
            <a:r>
              <a:rPr lang="sv-SE" sz="1200" dirty="0"/>
              <a:t>✋ Mer stök - längre avstånd! Tänk på att inte hålla till för nära bebodda hus om du ägnar dig åt en aktivitet som kan vara störande för de som bor där. </a:t>
            </a:r>
            <a:br>
              <a:rPr lang="sv-SE" sz="1200" dirty="0"/>
            </a:br>
            <a:endParaRPr lang="sv-SE" sz="1200" dirty="0"/>
          </a:p>
          <a:p>
            <a:pPr marL="0" indent="0">
              <a:buNone/>
            </a:pPr>
            <a:r>
              <a:rPr lang="sv-SE" sz="1200" b="1" dirty="0"/>
              <a:t>Länk till Naturvårdsverkets webbplats: </a:t>
            </a:r>
            <a:r>
              <a:rPr lang="sv-SE" sz="1200" dirty="0">
                <a:hlinkClick r:id="rId4"/>
              </a:rPr>
              <a:t>http://www.naturvardsverket.se/Var-natur/Allemansratten/Det-har-galler/Hemfridszon/</a:t>
            </a: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8" name="textruta 7">
            <a:extLst>
              <a:ext uri="{FF2B5EF4-FFF2-40B4-BE49-F238E27FC236}">
                <a16:creationId xmlns:a16="http://schemas.microsoft.com/office/drawing/2014/main" id="{2F52FC20-8ACC-493A-8992-651AFAF79B55}"/>
              </a:ext>
            </a:extLst>
          </p:cNvPr>
          <p:cNvSpPr txBox="1"/>
          <p:nvPr/>
        </p:nvSpPr>
        <p:spPr>
          <a:xfrm>
            <a:off x="92990" y="2156251"/>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155531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a:xfrm>
            <a:off x="824400" y="464400"/>
            <a:ext cx="3459568" cy="1080000"/>
          </a:xfrm>
        </p:spPr>
        <p:txBody>
          <a:bodyPr/>
          <a:lstStyle/>
          <a:p>
            <a:r>
              <a:rPr lang="sv-SE" dirty="0"/>
              <a:t>Allemansrätten på land och vatten</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6</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0" y="2166391"/>
            <a:ext cx="4165200" cy="1855617"/>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Ohoj! Allemansrätten gäller på både land och vatten. Du får gå i land, bada, ankra och tillfälligt förtöja vid strand eller brygga som inte tillhör tomt eller är fågelskyddsområde. Kom ihåg att inte störa eller förstöra och flytta på dig om den som äger bryggan behöver den. 🐟⛵⚓</a:t>
            </a:r>
            <a:br>
              <a:rPr lang="sv-SE" sz="1200" dirty="0"/>
            </a:br>
            <a:endParaRPr lang="sv-SE" sz="1200" dirty="0"/>
          </a:p>
          <a:p>
            <a:pPr marL="0" indent="0">
              <a:buNone/>
            </a:pPr>
            <a:r>
              <a:rPr lang="sv-SE" sz="1200" b="1" dirty="0"/>
              <a:t>Länk till Naturvårdsverkets webbplats: </a:t>
            </a:r>
            <a:r>
              <a:rPr lang="sv-SE" sz="1200" dirty="0">
                <a:hlinkClick r:id="rId4"/>
              </a:rPr>
              <a:t>http://www.naturvardsverket.se/Var-natur/Allemansratten/Det-har-galler/Bad-bat-och-is/</a:t>
            </a:r>
            <a:endParaRPr lang="sv-SE" sz="1200" dirty="0"/>
          </a:p>
          <a:p>
            <a:pPr marL="0" indent="0">
              <a:buNone/>
            </a:pPr>
            <a:endParaRPr lang="sv-SE" sz="1200" dirty="0"/>
          </a:p>
          <a:p>
            <a:pPr marL="0" indent="0">
              <a:buNone/>
            </a:pPr>
            <a:endParaRPr lang="sv-SE" sz="1200" dirty="0"/>
          </a:p>
        </p:txBody>
      </p:sp>
      <p:sp>
        <p:nvSpPr>
          <p:cNvPr id="6" name="textruta 5">
            <a:extLst>
              <a:ext uri="{FF2B5EF4-FFF2-40B4-BE49-F238E27FC236}">
                <a16:creationId xmlns:a16="http://schemas.microsoft.com/office/drawing/2014/main" id="{412C2CE6-E6F8-4E98-B5EA-74EF095FB22E}"/>
              </a:ext>
            </a:extLst>
          </p:cNvPr>
          <p:cNvSpPr txBox="1"/>
          <p:nvPr/>
        </p:nvSpPr>
        <p:spPr>
          <a:xfrm>
            <a:off x="58318" y="3252567"/>
            <a:ext cx="1310658" cy="769441"/>
          </a:xfrm>
          <a:prstGeom prst="rect">
            <a:avLst/>
          </a:prstGeom>
          <a:noFill/>
        </p:spPr>
        <p:txBody>
          <a:bodyPr wrap="square" rtlCol="0">
            <a:spAutoFit/>
          </a:bodyPr>
          <a:lstStyle/>
          <a:p>
            <a:r>
              <a:rPr lang="sv-SE" sz="1100" dirty="0">
                <a:solidFill>
                  <a:schemeClr val="bg1"/>
                </a:solidFill>
              </a:rPr>
              <a:t>Förslag: Filmen ”Allemansrätten – hur funkar den vid vatten?”</a:t>
            </a:r>
          </a:p>
        </p:txBody>
      </p:sp>
    </p:spTree>
    <p:extLst>
      <p:ext uri="{BB962C8B-B14F-4D97-AF65-F5344CB8AC3E}">
        <p14:creationId xmlns:p14="http://schemas.microsoft.com/office/powerpoint/2010/main" val="199984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a:xfrm>
            <a:off x="824400" y="464400"/>
            <a:ext cx="3459568" cy="1080000"/>
          </a:xfrm>
        </p:spPr>
        <p:txBody>
          <a:bodyPr/>
          <a:lstStyle/>
          <a:p>
            <a:r>
              <a:rPr lang="sv-SE" dirty="0"/>
              <a:t>Husvagn och husbil</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7</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226983" y="2166391"/>
            <a:ext cx="3711234" cy="1855617"/>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Här är några tips till dig som semestrar med husvagn eller husbil i sommar.</a:t>
            </a:r>
          </a:p>
          <a:p>
            <a:pPr marL="0" indent="0">
              <a:buNone/>
            </a:pPr>
            <a:r>
              <a:rPr lang="sv-SE" sz="1200" dirty="0"/>
              <a:t>🐌 Det är förbjudet att köra i terrängen så håll dig till vägarna.</a:t>
            </a:r>
          </a:p>
          <a:p>
            <a:pPr marL="0" indent="0">
              <a:buNone/>
            </a:pPr>
            <a:r>
              <a:rPr lang="sv-SE" sz="1200" dirty="0"/>
              <a:t>🐌 Fråga markägaren om lov innan du parkerar din husvagn eller husbil i närheten av där någon bor.</a:t>
            </a:r>
          </a:p>
          <a:p>
            <a:pPr marL="0" indent="0">
              <a:buNone/>
            </a:pPr>
            <a:r>
              <a:rPr lang="sv-SE" sz="1200" dirty="0"/>
              <a:t>🐌 Kolla upp vilka regler som gäller i kommunen där du vill övernatta eller rasta.</a:t>
            </a:r>
            <a:br>
              <a:rPr lang="sv-SE" sz="1200" dirty="0"/>
            </a:br>
            <a:br>
              <a:rPr lang="sv-SE" sz="1200" dirty="0"/>
            </a:br>
            <a:r>
              <a:rPr lang="sv-SE" sz="1200" b="1" dirty="0"/>
              <a:t>Länk till Naturvårdsverkets webbplats:</a:t>
            </a:r>
          </a:p>
          <a:p>
            <a:pPr marL="0" indent="0">
              <a:buNone/>
            </a:pPr>
            <a:r>
              <a:rPr lang="sv-SE" sz="1200" dirty="0">
                <a:hlinkClick r:id="rId4"/>
              </a:rPr>
              <a:t>http://www.naturvardsverket.se/Var-natur/Motortrafik-i-naturen/Husvagn-och-husbil/</a:t>
            </a:r>
            <a:endParaRPr lang="sv-SE" sz="1200" dirty="0"/>
          </a:p>
          <a:p>
            <a:pPr marL="0" indent="0">
              <a:buNone/>
            </a:pPr>
            <a:endParaRPr lang="sv-SE" sz="1200" dirty="0"/>
          </a:p>
        </p:txBody>
      </p:sp>
      <p:sp>
        <p:nvSpPr>
          <p:cNvPr id="10" name="textruta 9">
            <a:extLst>
              <a:ext uri="{FF2B5EF4-FFF2-40B4-BE49-F238E27FC236}">
                <a16:creationId xmlns:a16="http://schemas.microsoft.com/office/drawing/2014/main" id="{17789F1F-F36F-4113-BE63-5348E8025F53}"/>
              </a:ext>
            </a:extLst>
          </p:cNvPr>
          <p:cNvSpPr txBox="1"/>
          <p:nvPr/>
        </p:nvSpPr>
        <p:spPr>
          <a:xfrm>
            <a:off x="226983" y="3529057"/>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359023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p:txBody>
          <a:bodyPr/>
          <a:lstStyle/>
          <a:p>
            <a:r>
              <a:rPr lang="sv-SE" dirty="0"/>
              <a:t>Paddling</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8</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2052900"/>
            <a:ext cx="4165200" cy="2082600"/>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6"/>
            <a:ext cx="3780392" cy="4132481"/>
          </a:xfrm>
        </p:spPr>
        <p:txBody>
          <a:bodyPr/>
          <a:lstStyle/>
          <a:p>
            <a:pPr marL="0" indent="0">
              <a:buNone/>
            </a:pPr>
            <a:r>
              <a:rPr lang="sv-SE" sz="1200" b="1" dirty="0"/>
              <a:t>Inläggstext</a:t>
            </a:r>
          </a:p>
          <a:p>
            <a:pPr marL="0" indent="0">
              <a:buNone/>
            </a:pPr>
            <a:endParaRPr lang="sv-SE" sz="1200" dirty="0"/>
          </a:p>
          <a:p>
            <a:pPr marL="0" indent="0">
              <a:buNone/>
            </a:pPr>
            <a:r>
              <a:rPr lang="sv-SE" sz="1200" dirty="0"/>
              <a:t>Allemansrätten gäller också på vattnet. Om du paddlar så kan du ta dig fram nästan överallt längs våra kuster, sjöar och vattendrag. Tänk på det här när du kastar loss:</a:t>
            </a:r>
          </a:p>
          <a:p>
            <a:pPr marL="0" indent="0">
              <a:buNone/>
            </a:pPr>
            <a:r>
              <a:rPr lang="sv-SE" sz="1200" dirty="0"/>
              <a:t>🛶 Håll avstånd till djur och fåglar.</a:t>
            </a:r>
          </a:p>
          <a:p>
            <a:pPr marL="0" indent="0">
              <a:buNone/>
            </a:pPr>
            <a:r>
              <a:rPr lang="sv-SE" sz="1200" dirty="0"/>
              <a:t>🛶 Undvik att slå läger i närheten av fåglars boplatser.</a:t>
            </a:r>
          </a:p>
          <a:p>
            <a:pPr marL="0" indent="0">
              <a:buNone/>
            </a:pPr>
            <a:r>
              <a:rPr lang="sv-SE" sz="1200" dirty="0"/>
              <a:t>🛶 Elda bara där det är tillåtet att elda. Elda inte på klippor.</a:t>
            </a:r>
          </a:p>
          <a:p>
            <a:pPr marL="0" indent="0">
              <a:buNone/>
            </a:pPr>
            <a:r>
              <a:rPr lang="sv-SE" sz="1200" dirty="0"/>
              <a:t>🛶 Tänk på hemfridszonen - tälta inte för nära hus där någon bor.</a:t>
            </a:r>
          </a:p>
          <a:p>
            <a:pPr marL="0" indent="0">
              <a:buNone/>
            </a:pPr>
            <a:r>
              <a:rPr lang="sv-SE" sz="1200" dirty="0"/>
              <a:t>🛶 Lämna lägerplatsen som den såg ut när du kom – ta med ditt skräp hem!</a:t>
            </a:r>
          </a:p>
          <a:p>
            <a:pPr marL="0" indent="0">
              <a:buNone/>
            </a:pPr>
            <a:endParaRPr lang="sv-SE" sz="1200" dirty="0"/>
          </a:p>
          <a:p>
            <a:pPr marL="0" indent="0">
              <a:buNone/>
            </a:pPr>
            <a:r>
              <a:rPr lang="sv-SE" sz="1200" b="1" dirty="0"/>
              <a:t>Länk till Naturvårdsverkets webbplats: </a:t>
            </a:r>
            <a:r>
              <a:rPr lang="sv-SE" sz="1200" dirty="0">
                <a:hlinkClick r:id="rId4"/>
              </a:rPr>
              <a:t>http://www.naturvardsverket.se/Om-Naturvardsverket/Publikationer/ISBN/8500/978-91-620-8527-8/</a:t>
            </a:r>
            <a:endParaRPr lang="sv-SE" sz="1200" dirty="0"/>
          </a:p>
        </p:txBody>
      </p:sp>
      <p:sp>
        <p:nvSpPr>
          <p:cNvPr id="8" name="textruta 7">
            <a:extLst>
              <a:ext uri="{FF2B5EF4-FFF2-40B4-BE49-F238E27FC236}">
                <a16:creationId xmlns:a16="http://schemas.microsoft.com/office/drawing/2014/main" id="{38A002EE-F933-4D00-9007-2F28A29BA78E}"/>
              </a:ext>
            </a:extLst>
          </p:cNvPr>
          <p:cNvSpPr txBox="1"/>
          <p:nvPr/>
        </p:nvSpPr>
        <p:spPr>
          <a:xfrm>
            <a:off x="92990" y="2156251"/>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419926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C5EE94-2A01-4C7F-9F47-8B5609210A4F}"/>
              </a:ext>
            </a:extLst>
          </p:cNvPr>
          <p:cNvSpPr>
            <a:spLocks noGrp="1"/>
          </p:cNvSpPr>
          <p:nvPr>
            <p:ph type="title"/>
          </p:nvPr>
        </p:nvSpPr>
        <p:spPr/>
        <p:txBody>
          <a:bodyPr/>
          <a:lstStyle/>
          <a:p>
            <a:r>
              <a:rPr lang="sv-SE" dirty="0"/>
              <a:t>Cykling</a:t>
            </a:r>
          </a:p>
        </p:txBody>
      </p:sp>
      <p:sp>
        <p:nvSpPr>
          <p:cNvPr id="3" name="Platshållare för datum 2">
            <a:extLst>
              <a:ext uri="{FF2B5EF4-FFF2-40B4-BE49-F238E27FC236}">
                <a16:creationId xmlns:a16="http://schemas.microsoft.com/office/drawing/2014/main" id="{7FD7034D-0D42-47F6-99F2-360A53AE43D1}"/>
              </a:ext>
            </a:extLst>
          </p:cNvPr>
          <p:cNvSpPr>
            <a:spLocks noGrp="1"/>
          </p:cNvSpPr>
          <p:nvPr>
            <p:ph type="dt" sz="half" idx="10"/>
          </p:nvPr>
        </p:nvSpPr>
        <p:spPr/>
        <p:txBody>
          <a:bodyPr/>
          <a:lstStyle/>
          <a:p>
            <a:fld id="{5B8BE423-1780-43BB-A8FE-3025F34AD1F8}" type="datetime1">
              <a:rPr lang="sv-SE" smtClean="0"/>
              <a:pPr/>
              <a:t>2020-06-18</a:t>
            </a:fld>
            <a:endParaRPr lang="sv-SE" dirty="0"/>
          </a:p>
        </p:txBody>
      </p:sp>
      <p:sp>
        <p:nvSpPr>
          <p:cNvPr id="4" name="Platshållare för sidfot 3">
            <a:extLst>
              <a:ext uri="{FF2B5EF4-FFF2-40B4-BE49-F238E27FC236}">
                <a16:creationId xmlns:a16="http://schemas.microsoft.com/office/drawing/2014/main" id="{B73CF3D8-0E09-4096-831E-03D2BB958A29}"/>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E7071BD4-244D-4DEE-A94A-506DED4DD986}"/>
              </a:ext>
            </a:extLst>
          </p:cNvPr>
          <p:cNvSpPr>
            <a:spLocks noGrp="1"/>
          </p:cNvSpPr>
          <p:nvPr>
            <p:ph type="sldNum" sz="quarter" idx="12"/>
          </p:nvPr>
        </p:nvSpPr>
        <p:spPr/>
        <p:txBody>
          <a:bodyPr/>
          <a:lstStyle/>
          <a:p>
            <a:fld id="{1844E2AD-2CA4-4022-8F3B-D585D66E2E30}" type="slidenum">
              <a:rPr lang="sv-SE" smtClean="0"/>
              <a:pPr/>
              <a:t>9</a:t>
            </a:fld>
            <a:endParaRPr lang="sv-SE" dirty="0"/>
          </a:p>
        </p:txBody>
      </p:sp>
      <p:pic>
        <p:nvPicPr>
          <p:cNvPr id="9" name="Platshållare för bild 8">
            <a:extLst>
              <a:ext uri="{FF2B5EF4-FFF2-40B4-BE49-F238E27FC236}">
                <a16:creationId xmlns:a16="http://schemas.microsoft.com/office/drawing/2014/main" id="{35356DBE-ED77-4D9D-B804-4696CB49666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2052900"/>
            <a:ext cx="4165200" cy="2082600"/>
          </a:xfrm>
        </p:spPr>
      </p:pic>
      <p:sp>
        <p:nvSpPr>
          <p:cNvPr id="7" name="Platshållare för text 6">
            <a:extLst>
              <a:ext uri="{FF2B5EF4-FFF2-40B4-BE49-F238E27FC236}">
                <a16:creationId xmlns:a16="http://schemas.microsoft.com/office/drawing/2014/main" id="{9377A5F9-0B3C-4AA9-BBB4-63748A0A52E5}"/>
              </a:ext>
            </a:extLst>
          </p:cNvPr>
          <p:cNvSpPr>
            <a:spLocks noGrp="1"/>
          </p:cNvSpPr>
          <p:nvPr>
            <p:ph type="body" sz="quarter" idx="14"/>
          </p:nvPr>
        </p:nvSpPr>
        <p:spPr>
          <a:xfrm>
            <a:off x="4355976" y="671517"/>
            <a:ext cx="3780392" cy="3800466"/>
          </a:xfrm>
        </p:spPr>
        <p:txBody>
          <a:bodyPr/>
          <a:lstStyle/>
          <a:p>
            <a:pPr marL="0" indent="0">
              <a:buNone/>
            </a:pPr>
            <a:r>
              <a:rPr lang="sv-SE" sz="1200" b="1" dirty="0"/>
              <a:t>Inläggstext</a:t>
            </a:r>
          </a:p>
          <a:p>
            <a:pPr marL="0" indent="0">
              <a:buNone/>
            </a:pPr>
            <a:endParaRPr lang="sv-SE" sz="1200" dirty="0"/>
          </a:p>
          <a:p>
            <a:pPr marL="0" indent="0">
              <a:buNone/>
            </a:pPr>
            <a:r>
              <a:rPr lang="sv-SE" sz="1200" dirty="0"/>
              <a:t>Enligt allemansrätten får du cykla i naturen men kom ihåg att hoja på ett sätt som inte skadar marken. Här är några tips till dig som trampar hoj i naturen i sommar. </a:t>
            </a:r>
          </a:p>
          <a:p>
            <a:pPr marL="0" indent="0">
              <a:buNone/>
            </a:pPr>
            <a:r>
              <a:rPr lang="sv-SE" sz="1200" dirty="0"/>
              <a:t>🚴Cykla inte över någons tomt eller över skogsplantering med späda plantor som kan ta skada. </a:t>
            </a:r>
          </a:p>
          <a:p>
            <a:pPr marL="0" indent="0">
              <a:buNone/>
            </a:pPr>
            <a:r>
              <a:rPr lang="sv-SE" sz="1200" dirty="0"/>
              <a:t>🚴Undvik att cykla på ställen där marken är blöt eller känslig, exempelvis berghällar med mossor och lavar och ängs- och kärrmarker.</a:t>
            </a:r>
          </a:p>
          <a:p>
            <a:pPr marL="0" indent="0">
              <a:buNone/>
            </a:pPr>
            <a:r>
              <a:rPr lang="sv-SE" sz="1200" dirty="0"/>
              <a:t>🚴Allemansrätten gäller inte för </a:t>
            </a:r>
            <a:r>
              <a:rPr lang="sv-SE" sz="1200" dirty="0" err="1"/>
              <a:t>elcykel</a:t>
            </a:r>
            <a:r>
              <a:rPr lang="sv-SE" sz="1200" dirty="0"/>
              <a:t>. </a:t>
            </a:r>
          </a:p>
          <a:p>
            <a:pPr marL="0" indent="0">
              <a:buNone/>
            </a:pPr>
            <a:endParaRPr lang="sv-SE" sz="1200" dirty="0"/>
          </a:p>
          <a:p>
            <a:pPr marL="0" indent="0">
              <a:buNone/>
            </a:pPr>
            <a:r>
              <a:rPr lang="sv-SE" sz="1200" b="1" dirty="0"/>
              <a:t>Länk till Naturvårdsverkets webbplats:</a:t>
            </a:r>
            <a:r>
              <a:rPr lang="sv-SE" sz="1200" dirty="0"/>
              <a:t> </a:t>
            </a:r>
            <a:r>
              <a:rPr lang="sv-SE" sz="1200" dirty="0">
                <a:hlinkClick r:id="rId4"/>
              </a:rPr>
              <a:t>http://www.naturvardsverket.se/Var-natur/Allemansratten/Det-har-galler/Cykling/</a:t>
            </a: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8" name="textruta 7">
            <a:extLst>
              <a:ext uri="{FF2B5EF4-FFF2-40B4-BE49-F238E27FC236}">
                <a16:creationId xmlns:a16="http://schemas.microsoft.com/office/drawing/2014/main" id="{2C42EE28-BCA9-4398-ADD7-AF4068F8387B}"/>
              </a:ext>
            </a:extLst>
          </p:cNvPr>
          <p:cNvSpPr txBox="1"/>
          <p:nvPr/>
        </p:nvSpPr>
        <p:spPr>
          <a:xfrm>
            <a:off x="92990" y="2156251"/>
            <a:ext cx="1670698" cy="461665"/>
          </a:xfrm>
          <a:prstGeom prst="rect">
            <a:avLst/>
          </a:prstGeom>
          <a:noFill/>
        </p:spPr>
        <p:txBody>
          <a:bodyPr wrap="square" rtlCol="0">
            <a:spAutoFit/>
          </a:bodyPr>
          <a:lstStyle/>
          <a:p>
            <a:r>
              <a:rPr lang="sv-SE" sz="2400" dirty="0">
                <a:solidFill>
                  <a:schemeClr val="bg1"/>
                </a:solidFill>
              </a:rPr>
              <a:t>Bildförslag</a:t>
            </a:r>
          </a:p>
        </p:txBody>
      </p:sp>
    </p:spTree>
    <p:extLst>
      <p:ext uri="{BB962C8B-B14F-4D97-AF65-F5344CB8AC3E}">
        <p14:creationId xmlns:p14="http://schemas.microsoft.com/office/powerpoint/2010/main" val="4260502369"/>
      </p:ext>
    </p:extLst>
  </p:cSld>
  <p:clrMapOvr>
    <a:masterClrMapping/>
  </p:clrMapOvr>
</p:sld>
</file>

<file path=ppt/theme/theme1.xml><?xml version="1.0" encoding="utf-8"?>
<a:theme xmlns:a="http://schemas.openxmlformats.org/drawingml/2006/main" name="NV-9-16-pptmall">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180605.pptx" id="{27DE7B3B-CD40-49AC-95D8-DD8DB7AD80D4}" vid="{336341B7-7227-4206-B1E4-BAB1583F373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NV-presentation-bred-16-9</Template>
  <TotalTime>270</TotalTime>
  <Words>1614</Words>
  <Application>Microsoft Office PowerPoint</Application>
  <PresentationFormat>Bildspel på skärmen (16:9)</PresentationFormat>
  <Paragraphs>208</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Wingdings</vt:lpstr>
      <vt:lpstr>NV-9-16-pptmall</vt:lpstr>
      <vt:lpstr>PowerPoint-presentation</vt:lpstr>
      <vt:lpstr>Så här använder du materialet</vt:lpstr>
      <vt:lpstr>Midsommar, plocka blommor</vt:lpstr>
      <vt:lpstr>Eldning</vt:lpstr>
      <vt:lpstr>Hemfridszon</vt:lpstr>
      <vt:lpstr>Allemansrätten på land och vatten</vt:lpstr>
      <vt:lpstr>Husvagn och husbil</vt:lpstr>
      <vt:lpstr>Paddling</vt:lpstr>
      <vt:lpstr>Cykling</vt:lpstr>
      <vt:lpstr>Övernatta i naturen,  tälta</vt:lpstr>
      <vt:lpstr>Allemansrätten i fjällen</vt:lpstr>
      <vt:lpstr>Allemansrätten vid odlad mark och hagar</vt:lpstr>
    </vt:vector>
  </TitlesOfParts>
  <Company>Naturvårdsverket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Naturvårdsverket PowerPointmall</dc:subject>
  <dc:creator>Helsing, Susanna</dc:creator>
  <dc:description>Maj 2012, MS Office 2010_x000d_
LexiConsult 08-566 107 00, MC</dc:description>
  <cp:lastModifiedBy>Helsing, Susanna</cp:lastModifiedBy>
  <cp:revision>5</cp:revision>
  <dcterms:created xsi:type="dcterms:W3CDTF">2020-06-12T15:03:12Z</dcterms:created>
  <dcterms:modified xsi:type="dcterms:W3CDTF">2020-06-18T07:34:19Z</dcterms:modified>
</cp:coreProperties>
</file>