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7" r:id="rId3"/>
    <p:sldId id="283" r:id="rId4"/>
    <p:sldId id="284" r:id="rId5"/>
    <p:sldId id="285" r:id="rId6"/>
    <p:sldId id="286" r:id="rId7"/>
    <p:sldId id="287" r:id="rId8"/>
    <p:sldId id="288" r:id="rId9"/>
    <p:sldId id="264" r:id="rId10"/>
    <p:sldId id="289" r:id="rId11"/>
    <p:sldId id="290" r:id="rId12"/>
    <p:sldId id="267" r:id="rId13"/>
    <p:sldId id="268" r:id="rId14"/>
    <p:sldId id="291" r:id="rId15"/>
    <p:sldId id="292" r:id="rId16"/>
    <p:sldId id="293" r:id="rId17"/>
    <p:sldId id="294" r:id="rId18"/>
    <p:sldId id="295" r:id="rId19"/>
    <p:sldId id="274" r:id="rId20"/>
    <p:sldId id="296" r:id="rId21"/>
    <p:sldId id="276" r:id="rId22"/>
    <p:sldId id="277" r:id="rId23"/>
    <p:sldId id="297" r:id="rId24"/>
    <p:sldId id="298" r:id="rId25"/>
    <p:sldId id="280" r:id="rId26"/>
    <p:sldId id="281" r:id="rId27"/>
  </p:sldIdLst>
  <p:sldSz cx="9144000" cy="6858000" type="screen4x3"/>
  <p:notesSz cx="6799263" cy="9929813"/>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13402A-B3BD-40DC-9934-D88B11CBD836}" v="8" dt="2025-02-11T14:39:41.4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851" autoAdjust="0"/>
  </p:normalViewPr>
  <p:slideViewPr>
    <p:cSldViewPr>
      <p:cViewPr varScale="1">
        <p:scale>
          <a:sx n="90" d="100"/>
          <a:sy n="90" d="100"/>
        </p:scale>
        <p:origin x="221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1342" y="0"/>
            <a:ext cx="2946347" cy="496491"/>
          </a:xfrm>
          <a:prstGeom prst="rect">
            <a:avLst/>
          </a:prstGeom>
        </p:spPr>
        <p:txBody>
          <a:bodyPr vert="horz" lIns="91440" tIns="45720" rIns="91440" bIns="45720" rtlCol="0"/>
          <a:lstStyle>
            <a:lvl1pPr algn="r">
              <a:defRPr sz="1200"/>
            </a:lvl1pPr>
          </a:lstStyle>
          <a:p>
            <a:fld id="{3744BC7A-04A1-4ACB-8797-92D7B58A604A}" type="datetimeFigureOut">
              <a:rPr lang="sv-SE" smtClean="0"/>
              <a:t>2025-02-12</a:t>
            </a:fld>
            <a:endParaRPr lang="sv-SE"/>
          </a:p>
        </p:txBody>
      </p:sp>
      <p:sp>
        <p:nvSpPr>
          <p:cNvPr id="4" name="Platshållare för bildobjekt 3"/>
          <p:cNvSpPr>
            <a:spLocks noGrp="1" noRot="1" noChangeAspect="1"/>
          </p:cNvSpPr>
          <p:nvPr>
            <p:ph type="sldImg" idx="2"/>
          </p:nvPr>
        </p:nvSpPr>
        <p:spPr>
          <a:xfrm>
            <a:off x="917575" y="744538"/>
            <a:ext cx="4964113" cy="372427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927" y="4716661"/>
            <a:ext cx="5439410" cy="4468416"/>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31599"/>
            <a:ext cx="2946347" cy="496491"/>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1342" y="9431599"/>
            <a:ext cx="2946347" cy="496491"/>
          </a:xfrm>
          <a:prstGeom prst="rect">
            <a:avLst/>
          </a:prstGeom>
        </p:spPr>
        <p:txBody>
          <a:bodyPr vert="horz" lIns="91440" tIns="45720" rIns="91440" bIns="45720" rtlCol="0" anchor="b"/>
          <a:lstStyle>
            <a:lvl1pPr algn="r">
              <a:defRPr sz="1200"/>
            </a:lvl1pPr>
          </a:lstStyle>
          <a:p>
            <a:fld id="{E6AFA6EA-7285-4E82-93A5-1B32423B880A}" type="slidenum">
              <a:rPr lang="sv-SE" smtClean="0"/>
              <a:t>‹#›</a:t>
            </a:fld>
            <a:endParaRPr lang="sv-SE"/>
          </a:p>
        </p:txBody>
      </p:sp>
    </p:spTree>
    <p:extLst>
      <p:ext uri="{BB962C8B-B14F-4D97-AF65-F5344CB8AC3E}">
        <p14:creationId xmlns:p14="http://schemas.microsoft.com/office/powerpoint/2010/main" val="355171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b="1" i="0" u="none" kern="1200" baseline="0" dirty="0">
                <a:solidFill>
                  <a:schemeClr val="tx1"/>
                </a:solidFill>
                <a:latin typeface="+mn-lt"/>
                <a:ea typeface="+mn-ea"/>
                <a:cs typeface="+mn-cs"/>
              </a:rPr>
              <a:t>A warmer world </a:t>
            </a:r>
            <a:endParaRPr lang="en" sz="1200" b="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p>
          <a:p>
            <a:pPr marL="0" marR="0" lvl="0" indent="0" algn="l" defTabSz="914400" rtl="0" eaLnBrk="1" fontAlgn="auto" latinLnBrk="0" hangingPunct="1">
              <a:lnSpc>
                <a:spcPct val="100000"/>
              </a:lnSpc>
              <a:spcBef>
                <a:spcPts val="0"/>
              </a:spcBef>
              <a:spcAft>
                <a:spcPts val="0"/>
              </a:spcAft>
              <a:buClrTx/>
              <a:buSzTx/>
              <a:buFontTx/>
              <a:buNone/>
              <a:tabLst/>
              <a:defRPr/>
            </a:pPr>
            <a:r>
              <a:rPr lang="en" b="0" i="0" u="none" baseline="0" dirty="0"/>
              <a:t>We live in a world that is getting warmer. This presentation presents a brief summary of the climate issue. It is based on the Swedish Environmental Protection Agency’s book about climate change, </a:t>
            </a:r>
            <a:r>
              <a:rPr lang="en" b="0" i="1" u="none" baseline="0" dirty="0"/>
              <a:t>En varmare värld </a:t>
            </a:r>
            <a:r>
              <a:rPr lang="en" b="0" i="0" u="none" baseline="0" dirty="0"/>
              <a:t>(</a:t>
            </a:r>
            <a:r>
              <a:rPr lang="en" b="0" i="1" u="none" baseline="0" dirty="0"/>
              <a:t>A Warmer World)</a:t>
            </a:r>
            <a:r>
              <a:rPr lang="en" b="0" i="0" u="none" baseline="0" dirty="0"/>
              <a:t>, which was last published in 2016. The presentation was updated in 2024 with the latest data. </a:t>
            </a:r>
          </a:p>
          <a:p>
            <a:endParaRPr lang="en" dirty="0"/>
          </a:p>
        </p:txBody>
      </p:sp>
      <p:sp>
        <p:nvSpPr>
          <p:cNvPr id="4" name="Platshållare för bildnummer 3"/>
          <p:cNvSpPr>
            <a:spLocks noGrp="1"/>
          </p:cNvSpPr>
          <p:nvPr>
            <p:ph type="sldNum" sz="quarter" idx="5"/>
          </p:nvPr>
        </p:nvSpPr>
        <p:spPr/>
        <p:txBody>
          <a:bodyPr/>
          <a:lstStyle/>
          <a:p>
            <a:pPr algn="l" rtl="0"/>
            <a:fld id="{E6AFA6EA-7285-4E82-93A5-1B32423B880A}" type="slidenum">
              <a:rPr/>
              <a:t>1</a:t>
            </a:fld>
            <a:endParaRPr lang="en"/>
          </a:p>
        </p:txBody>
      </p:sp>
    </p:spTree>
    <p:extLst>
      <p:ext uri="{BB962C8B-B14F-4D97-AF65-F5344CB8AC3E}">
        <p14:creationId xmlns:p14="http://schemas.microsoft.com/office/powerpoint/2010/main" val="3034508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156EF-D39B-4A3D-36FC-2CD175EFA10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790C2DE-4CCF-83B4-7AE2-A1771CAD028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A1A5586-2C03-F629-1894-1A838491D80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b="1" i="0" u="none" baseline="0" dirty="0"/>
              <a:t>How have carbon dioxide emissions changed?</a:t>
            </a:r>
            <a:endParaRPr lang="en"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p>
          <a:p>
            <a:pPr marL="0" marR="0" lvl="0" indent="0" algn="l" defTabSz="914400" rtl="0" eaLnBrk="1" fontAlgn="auto" latinLnBrk="0" hangingPunct="1">
              <a:lnSpc>
                <a:spcPct val="100000"/>
              </a:lnSpc>
              <a:spcBef>
                <a:spcPts val="0"/>
              </a:spcBef>
              <a:spcAft>
                <a:spcPts val="0"/>
              </a:spcAft>
              <a:buClrTx/>
              <a:buSzTx/>
              <a:buFontTx/>
              <a:buNone/>
              <a:tabLst/>
              <a:defRPr/>
            </a:pPr>
            <a:r>
              <a:rPr lang="en" b="0" i="0" u="none" baseline="0" dirty="0"/>
              <a:t>The use of fossil fuels has so far been strongly linked to economic development, with carbon emissions rising during periods of economic growth and falling during economic crises and downturns. In wealthier countries, emissions began to grow significantly in the early 20th century and continued to rise sharply until the oil crises of the 1970s. In recent decades, however, the largest increases in emissions have occurred in countries outside the early industrialised world.</a:t>
            </a:r>
            <a:endParaRPr lang="en" dirty="0"/>
          </a:p>
          <a:p>
            <a:endParaRPr lang="en" dirty="0"/>
          </a:p>
        </p:txBody>
      </p:sp>
      <p:sp>
        <p:nvSpPr>
          <p:cNvPr id="4" name="Platshållare för bildnummer 3">
            <a:extLst>
              <a:ext uri="{FF2B5EF4-FFF2-40B4-BE49-F238E27FC236}">
                <a16:creationId xmlns:a16="http://schemas.microsoft.com/office/drawing/2014/main" id="{EC14A999-B404-846D-0B9C-686E0C00E0C7}"/>
              </a:ext>
            </a:extLst>
          </p:cNvPr>
          <p:cNvSpPr>
            <a:spLocks noGrp="1"/>
          </p:cNvSpPr>
          <p:nvPr>
            <p:ph type="sldNum" sz="quarter" idx="10"/>
          </p:nvPr>
        </p:nvSpPr>
        <p:spPr/>
        <p:txBody>
          <a:bodyPr/>
          <a:lstStyle/>
          <a:p>
            <a:pPr algn="l" rtl="0"/>
            <a:fld id="{25D82C8D-5D8F-4B0D-B6AA-08631FB95048}" type="slidenum">
              <a:rPr/>
              <a:t>10</a:t>
            </a:fld>
            <a:endParaRPr lang="en"/>
          </a:p>
        </p:txBody>
      </p:sp>
    </p:spTree>
    <p:extLst>
      <p:ext uri="{BB962C8B-B14F-4D97-AF65-F5344CB8AC3E}">
        <p14:creationId xmlns:p14="http://schemas.microsoft.com/office/powerpoint/2010/main" val="1669001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E7D4D-0BE7-A69B-671D-F3264974A5D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8035E6B-F8FE-90ED-42D2-363BDE322EB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05412F5-FF8D-72D3-4641-3F72D1ADE04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b="1" i="0" u="none" baseline="0" dirty="0"/>
              <a:t>Carbon dioxide emissions per capita</a:t>
            </a:r>
            <a:endParaRPr lang="en" sz="1200" b="1" dirty="0"/>
          </a:p>
          <a:p>
            <a:endParaRPr lang="en" dirty="0"/>
          </a:p>
          <a:p>
            <a:pPr algn="l" rtl="0"/>
            <a:r>
              <a:rPr lang="en" b="0" i="0" u="none" baseline="0" dirty="0"/>
              <a:t>Despite recent increases in emissions in countries outside the early industrialised world, CO</a:t>
            </a:r>
            <a:r>
              <a:rPr lang="en" b="0" i="0" u="none" baseline="-25000" dirty="0"/>
              <a:t>2</a:t>
            </a:r>
            <a:r>
              <a:rPr lang="en" b="0" i="0" u="none" baseline="0" dirty="0"/>
              <a:t> emissions per capita remain significantly lower in most cases compared to wealthier countries. In the world’s poorest regions, per capita emissions are often just a fraction of those emitted in the U.S. and Canada, for example.</a:t>
            </a:r>
          </a:p>
          <a:p>
            <a:endParaRPr lang="en" baseline="0" dirty="0"/>
          </a:p>
          <a:p>
            <a:pPr algn="l" rtl="0"/>
            <a:r>
              <a:rPr lang="en" b="0" i="0" u="none" baseline="0" dirty="0"/>
              <a:t>The upper map shows </a:t>
            </a:r>
            <a:r>
              <a:rPr lang="en" b="1" i="0" u="none" baseline="0" dirty="0"/>
              <a:t>territorial emissions</a:t>
            </a:r>
            <a:r>
              <a:rPr lang="en" b="0" i="0" u="none" baseline="0" dirty="0"/>
              <a:t> (emissions within each country’s borders), while the lower map shows </a:t>
            </a:r>
            <a:r>
              <a:rPr lang="en" b="1" i="0" u="none" baseline="0" dirty="0"/>
              <a:t>consumption-based emissions</a:t>
            </a:r>
            <a:r>
              <a:rPr lang="en" b="0" i="0" u="none" baseline="0" dirty="0"/>
              <a:t> (where emissions from goods and services are allocated to the country where they are consumed rather than produced).  </a:t>
            </a:r>
            <a:endParaRPr lang="en" b="0" dirty="0"/>
          </a:p>
        </p:txBody>
      </p:sp>
      <p:sp>
        <p:nvSpPr>
          <p:cNvPr id="4" name="Platshållare för bildnummer 3">
            <a:extLst>
              <a:ext uri="{FF2B5EF4-FFF2-40B4-BE49-F238E27FC236}">
                <a16:creationId xmlns:a16="http://schemas.microsoft.com/office/drawing/2014/main" id="{AE1C82C1-26A3-E70E-0961-1590AF1C45F9}"/>
              </a:ext>
            </a:extLst>
          </p:cNvPr>
          <p:cNvSpPr>
            <a:spLocks noGrp="1"/>
          </p:cNvSpPr>
          <p:nvPr>
            <p:ph type="sldNum" sz="quarter" idx="10"/>
          </p:nvPr>
        </p:nvSpPr>
        <p:spPr/>
        <p:txBody>
          <a:bodyPr/>
          <a:lstStyle/>
          <a:p>
            <a:pPr algn="l" rtl="0"/>
            <a:fld id="{25D82C8D-5D8F-4B0D-B6AA-08631FB95048}" type="slidenum">
              <a:rPr/>
              <a:t>11</a:t>
            </a:fld>
            <a:endParaRPr lang="en"/>
          </a:p>
        </p:txBody>
      </p:sp>
    </p:spTree>
    <p:extLst>
      <p:ext uri="{BB962C8B-B14F-4D97-AF65-F5344CB8AC3E}">
        <p14:creationId xmlns:p14="http://schemas.microsoft.com/office/powerpoint/2010/main" val="3192349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b="1" i="0" u="none" baseline="0" dirty="0"/>
              <a:t>Other greenhouse gas emissions</a:t>
            </a:r>
            <a:endParaRPr lang="en" sz="1200" b="1" dirty="0"/>
          </a:p>
          <a:p>
            <a:endParaRPr lang="en" dirty="0"/>
          </a:p>
          <a:p>
            <a:pPr algn="l" rtl="0"/>
            <a:r>
              <a:rPr lang="en" b="0" i="0" u="none" baseline="0" dirty="0"/>
              <a:t>Along with emissions of carbon dioxide, emissions of other greenhouse gases also intensify the greenhouse effect and contribute to climate warming. </a:t>
            </a:r>
            <a:r>
              <a:rPr lang="en" b="1" i="0" u="none" baseline="0" dirty="0"/>
              <a:t>Methane</a:t>
            </a:r>
            <a:r>
              <a:rPr lang="en" b="0" i="0" u="none" baseline="0" dirty="0"/>
              <a:t> is released from waste dumps, rice fields and ruminant livestock (as in this photo of a rice farm in Indonesia), while </a:t>
            </a:r>
            <a:r>
              <a:rPr lang="en" b="1" i="0" u="none" baseline="0" dirty="0"/>
              <a:t>nitrous oxide</a:t>
            </a:r>
            <a:r>
              <a:rPr lang="en" b="0" i="0" u="none" baseline="0" dirty="0"/>
              <a:t> is mainly released from cropland fertilised with nitrogen. </a:t>
            </a:r>
          </a:p>
          <a:p>
            <a:endParaRPr lang="en" baseline="0" dirty="0"/>
          </a:p>
          <a:p>
            <a:pPr algn="l" rtl="0"/>
            <a:r>
              <a:rPr lang="en" b="0" i="0" u="none" baseline="0" dirty="0"/>
              <a:t>Today, the atmosphere also contains </a:t>
            </a:r>
            <a:r>
              <a:rPr lang="en-US" b="0" i="0" u="none" baseline="0" dirty="0"/>
              <a:t>chlorofluorocarbons (</a:t>
            </a:r>
            <a:r>
              <a:rPr lang="en" b="0" i="0" u="none" baseline="0" dirty="0"/>
              <a:t>CFCs, or ‘</a:t>
            </a:r>
            <a:r>
              <a:rPr lang="en" b="1" i="0" u="none" baseline="0" dirty="0"/>
              <a:t>freons</a:t>
            </a:r>
            <a:r>
              <a:rPr lang="en" b="0" i="0" u="none" baseline="0" dirty="0"/>
              <a:t>’) and other human-made compounds containing chlorine, bromine or fluorine, which have been released into the air in one way or another. Though present in low concentrations, these substances have a potent greenhouse effect and are very long-lived in the atmosphere. </a:t>
            </a:r>
            <a:r>
              <a:rPr lang="en-US" dirty="0"/>
              <a:t>While CFC production has significantly decreased, the production of related compounds must also be reduced</a:t>
            </a:r>
            <a:r>
              <a:rPr lang="en" b="0" i="0" u="none" baseline="0" dirty="0"/>
              <a:t>.</a:t>
            </a:r>
            <a:endParaRPr lang="en" dirty="0"/>
          </a:p>
        </p:txBody>
      </p:sp>
      <p:sp>
        <p:nvSpPr>
          <p:cNvPr id="4" name="Platshållare för bildnummer 3"/>
          <p:cNvSpPr>
            <a:spLocks noGrp="1"/>
          </p:cNvSpPr>
          <p:nvPr>
            <p:ph type="sldNum" sz="quarter" idx="10"/>
          </p:nvPr>
        </p:nvSpPr>
        <p:spPr/>
        <p:txBody>
          <a:bodyPr/>
          <a:lstStyle/>
          <a:p>
            <a:pPr algn="l" rtl="0"/>
            <a:fld id="{25D82C8D-5D8F-4B0D-B6AA-08631FB95048}" type="slidenum">
              <a:rPr/>
              <a:t>12</a:t>
            </a:fld>
            <a:endParaRPr lang="en"/>
          </a:p>
        </p:txBody>
      </p:sp>
    </p:spTree>
    <p:extLst>
      <p:ext uri="{BB962C8B-B14F-4D97-AF65-F5344CB8AC3E}">
        <p14:creationId xmlns:p14="http://schemas.microsoft.com/office/powerpoint/2010/main" val="2524514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a:r>
              <a:rPr lang="en" b="1" i="0" u="none" baseline="0"/>
              <a:t>Climate models</a:t>
            </a:r>
          </a:p>
          <a:p>
            <a:endParaRPr lang="en" dirty="0"/>
          </a:p>
          <a:p>
            <a:pPr algn="l" rtl="0"/>
            <a:r>
              <a:rPr lang="en" b="0" i="0" u="none" baseline="0"/>
              <a:t>To predict how current and future greenhouse gas emissions will affect the Earth’s climate, scientists use climate models. These models are computer programmes that calculate how temperature and other properties of air, soil and water change over time. A climate model divides the atmosphere, the Earth’s surface and the ocean into a large number of ‘cells’. The image shows a small part of these cells in a climate model covering the entire Earth. Regular weather forecasts are based on similar models and calculations.</a:t>
            </a:r>
            <a:endParaRPr lang="en" dirty="0"/>
          </a:p>
        </p:txBody>
      </p:sp>
      <p:sp>
        <p:nvSpPr>
          <p:cNvPr id="4" name="Platshållare för bildnummer 3"/>
          <p:cNvSpPr>
            <a:spLocks noGrp="1"/>
          </p:cNvSpPr>
          <p:nvPr>
            <p:ph type="sldNum" sz="quarter" idx="10"/>
          </p:nvPr>
        </p:nvSpPr>
        <p:spPr/>
        <p:txBody>
          <a:bodyPr/>
          <a:lstStyle/>
          <a:p>
            <a:pPr algn="l" rtl="0"/>
            <a:fld id="{25D82C8D-5D8F-4B0D-B6AA-08631FB95048}" type="slidenum">
              <a:rPr/>
              <a:t>13</a:t>
            </a:fld>
            <a:endParaRPr lang="en"/>
          </a:p>
        </p:txBody>
      </p:sp>
    </p:spTree>
    <p:extLst>
      <p:ext uri="{BB962C8B-B14F-4D97-AF65-F5344CB8AC3E}">
        <p14:creationId xmlns:p14="http://schemas.microsoft.com/office/powerpoint/2010/main" val="2777830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98EA1-147D-4983-18B6-13D81C21722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A799F65-1162-6098-7FB2-7C795BED476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B4CB4E1-AF54-3B12-4C75-FDEDF4E5E75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b="1" i="0" u="none" baseline="0" dirty="0"/>
              <a:t>Scenarios for CO</a:t>
            </a:r>
            <a:r>
              <a:rPr lang="en" sz="1200" b="1" i="0" u="none" baseline="-25000" dirty="0"/>
              <a:t>2</a:t>
            </a:r>
            <a:r>
              <a:rPr lang="en" sz="1200" b="1" i="0" u="none" baseline="0" dirty="0"/>
              <a:t> emissions and levels</a:t>
            </a:r>
            <a:endParaRPr lang="en" sz="1200" b="1" dirty="0"/>
          </a:p>
          <a:p>
            <a:endParaRPr lang="en" dirty="0"/>
          </a:p>
          <a:p>
            <a:pPr algn="l" rtl="0"/>
            <a:r>
              <a:rPr lang="en" b="0" i="0" u="none" baseline="0" dirty="0"/>
              <a:t>No one can know for sure today how human emissions of carbon dioxide and other greenhouse gases will evolve in the future. So, scientists use various </a:t>
            </a:r>
            <a:r>
              <a:rPr lang="en" b="1" i="0" u="none" baseline="0" dirty="0"/>
              <a:t>scenarios</a:t>
            </a:r>
            <a:r>
              <a:rPr lang="en" b="0" i="0" u="none" baseline="0" dirty="0"/>
              <a:t> to project future climate change. Current climate change projections for the remainder of this century are often based on five so-called SSP scenarios. In one of these scenarios, SSP5-8.5, CO</a:t>
            </a:r>
            <a:r>
              <a:rPr lang="en" b="0" i="0" u="none" baseline="-25000" dirty="0"/>
              <a:t>2</a:t>
            </a:r>
            <a:r>
              <a:rPr lang="en" b="0" i="0" u="none" baseline="0" dirty="0"/>
              <a:t> emissions continue to grow at an unabated rate for a long time. In other scenarios, emissions decline, now or within a few decades. In the most optimistic scenarios, emissions even become ‘negative’ by the end of the century – our descendants are assumed to have somehow started capturing more carbon dioxide from the atmosphere than they emit.</a:t>
            </a:r>
          </a:p>
          <a:p>
            <a:endParaRPr lang="en" baseline="0" dirty="0"/>
          </a:p>
          <a:p>
            <a:pPr algn="l" rtl="0"/>
            <a:r>
              <a:rPr lang="en" b="0" i="0" u="none" baseline="0" dirty="0"/>
              <a:t>But even if CO</a:t>
            </a:r>
            <a:r>
              <a:rPr lang="en" b="0" i="0" u="none" baseline="-25000" dirty="0"/>
              <a:t>2</a:t>
            </a:r>
            <a:r>
              <a:rPr lang="en" b="0" i="0" u="none" baseline="0" dirty="0"/>
              <a:t> emissions start to fall again in the future, the </a:t>
            </a:r>
            <a:r>
              <a:rPr lang="en" b="1" i="0" u="none" baseline="0" dirty="0"/>
              <a:t>concentration</a:t>
            </a:r>
            <a:r>
              <a:rPr lang="en" b="0" i="0" u="none" baseline="0" dirty="0"/>
              <a:t> of carbon dioxide in the air could continue to rise for some time. This is because carbon dioxide is so long-lived in the atmosphere that it will continue to accumulate there even if the supply is much </a:t>
            </a:r>
            <a:r>
              <a:rPr lang="en" sz="1200" b="0" i="0" u="none" kern="1200" baseline="0" dirty="0">
                <a:solidFill>
                  <a:schemeClr val="tx1"/>
                </a:solidFill>
                <a:latin typeface="+mn-lt"/>
                <a:ea typeface="+mn-ea"/>
                <a:cs typeface="+mn-cs"/>
              </a:rPr>
              <a:t>smaller than it is today. Reductions in emissions of shorter-lived substances, such as methane, have a much faster impact on atmospheric levels of these substances.  </a:t>
            </a:r>
          </a:p>
          <a:p>
            <a:endParaRPr lang="en" baseline="0" dirty="0"/>
          </a:p>
          <a:p>
            <a:endParaRPr lang="en" baseline="0" dirty="0"/>
          </a:p>
          <a:p>
            <a:endParaRPr lang="en" baseline="0" dirty="0"/>
          </a:p>
          <a:p>
            <a:endParaRPr lang="en" baseline="0" dirty="0"/>
          </a:p>
          <a:p>
            <a:endParaRPr lang="en" b="0" baseline="0" dirty="0"/>
          </a:p>
          <a:p>
            <a:endParaRPr lang="en" b="0" dirty="0"/>
          </a:p>
        </p:txBody>
      </p:sp>
      <p:sp>
        <p:nvSpPr>
          <p:cNvPr id="4" name="Platshållare för bildnummer 3">
            <a:extLst>
              <a:ext uri="{FF2B5EF4-FFF2-40B4-BE49-F238E27FC236}">
                <a16:creationId xmlns:a16="http://schemas.microsoft.com/office/drawing/2014/main" id="{171C2ACC-6E9A-D8C0-B342-087170996841}"/>
              </a:ext>
            </a:extLst>
          </p:cNvPr>
          <p:cNvSpPr>
            <a:spLocks noGrp="1"/>
          </p:cNvSpPr>
          <p:nvPr>
            <p:ph type="sldNum" sz="quarter" idx="10"/>
          </p:nvPr>
        </p:nvSpPr>
        <p:spPr/>
        <p:txBody>
          <a:bodyPr/>
          <a:lstStyle/>
          <a:p>
            <a:pPr algn="l" rtl="0"/>
            <a:fld id="{25D82C8D-5D8F-4B0D-B6AA-08631FB95048}" type="slidenum">
              <a:rPr/>
              <a:t>14</a:t>
            </a:fld>
            <a:endParaRPr lang="en"/>
          </a:p>
        </p:txBody>
      </p:sp>
    </p:spTree>
    <p:extLst>
      <p:ext uri="{BB962C8B-B14F-4D97-AF65-F5344CB8AC3E}">
        <p14:creationId xmlns:p14="http://schemas.microsoft.com/office/powerpoint/2010/main" val="3917297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FC046-A202-C55C-AA50-C8C106CAB5D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BEA0BC4-9BD5-FCD0-61E2-071BFF5DAB8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80D81F9-5430-0967-C61C-A50EE2F96403}"/>
              </a:ext>
            </a:extLst>
          </p:cNvPr>
          <p:cNvSpPr>
            <a:spLocks noGrp="1"/>
          </p:cNvSpPr>
          <p:nvPr>
            <p:ph type="body" idx="1"/>
          </p:nvPr>
        </p:nvSpPr>
        <p:spPr/>
        <p:txBody>
          <a:bodyPr/>
          <a:lstStyle/>
          <a:p>
            <a:pPr algn="l" rtl="0"/>
            <a:r>
              <a:rPr lang="en" sz="1200" b="1" i="0" u="none" baseline="0" dirty="0"/>
              <a:t>Warming up to the year 2100</a:t>
            </a:r>
            <a:endParaRPr lang="en" sz="1200" b="1" dirty="0"/>
          </a:p>
          <a:p>
            <a:endParaRPr lang="en" sz="1200" b="1" dirty="0"/>
          </a:p>
          <a:p>
            <a:pPr algn="l" rtl="0"/>
            <a:r>
              <a:rPr lang="en" sz="1200" b="0" i="0" u="none" baseline="0" dirty="0"/>
              <a:t>By the end of this century, the global mean temperature could be several degrees higher than it was around 1900 (see top left graph). The amount of warming depends on how greenhouse gas emissions change in the future. The graph shows estimates based on five different scenarios.</a:t>
            </a:r>
          </a:p>
          <a:p>
            <a:endParaRPr lang="en" sz="1200" b="0" baseline="0" dirty="0"/>
          </a:p>
          <a:p>
            <a:pPr algn="l" rtl="0"/>
            <a:r>
              <a:rPr lang="en" sz="1200" b="0" i="0" u="none" baseline="0" dirty="0"/>
              <a:t>Even in scenarios with drastic future emissions reductions, we should still expect significant changes in the climate compared to past conditions. This is shown in the graph on the right, which combines future warming projections with measurements and reconstructions of temperature variations since the Viking Age. Notably, temperatures remain elevated even in the most optimistic scenarios, despite net emissions dropping to zero within a few decades.  </a:t>
            </a:r>
          </a:p>
          <a:p>
            <a:endParaRPr lang="en" sz="1200" b="0" baseline="0" dirty="0"/>
          </a:p>
          <a:p>
            <a:endParaRPr lang="en" sz="1200" b="0" dirty="0"/>
          </a:p>
        </p:txBody>
      </p:sp>
      <p:sp>
        <p:nvSpPr>
          <p:cNvPr id="4" name="Platshållare för bildnummer 3">
            <a:extLst>
              <a:ext uri="{FF2B5EF4-FFF2-40B4-BE49-F238E27FC236}">
                <a16:creationId xmlns:a16="http://schemas.microsoft.com/office/drawing/2014/main" id="{8DBB3754-6793-FBCB-7DF1-B280CA78CD85}"/>
              </a:ext>
            </a:extLst>
          </p:cNvPr>
          <p:cNvSpPr>
            <a:spLocks noGrp="1"/>
          </p:cNvSpPr>
          <p:nvPr>
            <p:ph type="sldNum" sz="quarter" idx="10"/>
          </p:nvPr>
        </p:nvSpPr>
        <p:spPr/>
        <p:txBody>
          <a:bodyPr/>
          <a:lstStyle/>
          <a:p>
            <a:pPr algn="l" rtl="0"/>
            <a:fld id="{25D82C8D-5D8F-4B0D-B6AA-08631FB95048}" type="slidenum">
              <a:rPr/>
              <a:t>15</a:t>
            </a:fld>
            <a:endParaRPr lang="en"/>
          </a:p>
        </p:txBody>
      </p:sp>
    </p:spTree>
    <p:extLst>
      <p:ext uri="{BB962C8B-B14F-4D97-AF65-F5344CB8AC3E}">
        <p14:creationId xmlns:p14="http://schemas.microsoft.com/office/powerpoint/2010/main" val="3867380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63E2A-B407-B9CD-0BED-4F16EECB9FD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C050CF9-8A3D-BCAC-8CA6-6609BBF4068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D65F6E3-8C92-58D9-2E59-3F2E07A09CB6}"/>
              </a:ext>
            </a:extLst>
          </p:cNvPr>
          <p:cNvSpPr>
            <a:spLocks noGrp="1"/>
          </p:cNvSpPr>
          <p:nvPr>
            <p:ph type="body" idx="1"/>
          </p:nvPr>
        </p:nvSpPr>
        <p:spPr/>
        <p:txBody>
          <a:bodyPr/>
          <a:lstStyle/>
          <a:p>
            <a:pPr algn="l" rtl="0"/>
            <a:r>
              <a:rPr lang="en" sz="1200" b="1" i="0" u="none" baseline="0" dirty="0"/>
              <a:t>Possible warming in northern Europe within this century</a:t>
            </a:r>
            <a:endParaRPr lang="en" sz="1200" b="1" dirty="0"/>
          </a:p>
          <a:p>
            <a:endParaRPr lang="en" dirty="0"/>
          </a:p>
          <a:p>
            <a:pPr algn="l" rtl="0"/>
            <a:r>
              <a:rPr lang="en" b="0" i="0" u="none" baseline="0" dirty="0"/>
              <a:t>In winter, we can expect intense warming in northern Europe partly due to the loss of snow and ice as temperatures rise. As the Earth’s surface darkens, it traps more sunlight, leading to further warming.</a:t>
            </a:r>
          </a:p>
          <a:p>
            <a:endParaRPr lang="en" baseline="0" dirty="0"/>
          </a:p>
          <a:p>
            <a:pPr algn="l" rtl="0"/>
            <a:r>
              <a:rPr lang="en" b="0" i="0" u="none" baseline="0" dirty="0"/>
              <a:t>In summer, the greatest warming in Europe is instead expected in the Mediterranean region, where the climate can become almost desert-like at that time of year.</a:t>
            </a:r>
          </a:p>
          <a:p>
            <a:endParaRPr lang="en" baseline="0" dirty="0"/>
          </a:p>
          <a:p>
            <a:pPr algn="l" rtl="0"/>
            <a:r>
              <a:rPr lang="en" b="0" i="0" u="none" baseline="0" dirty="0"/>
              <a:t>These maps are based on two different scenarios for greenhouse gas emissions and concentrations. In one of them, RCP 4.5, emissions are strongly limited in the latter part of our century. In the other map, RCP 8.5, they continue to increase throughout the century. The warming is much greater in the latter case, but the geographical pattern of change is similar in both cases.</a:t>
            </a:r>
            <a:endParaRPr lang="en" dirty="0"/>
          </a:p>
        </p:txBody>
      </p:sp>
      <p:sp>
        <p:nvSpPr>
          <p:cNvPr id="4" name="Platshållare för bildnummer 3">
            <a:extLst>
              <a:ext uri="{FF2B5EF4-FFF2-40B4-BE49-F238E27FC236}">
                <a16:creationId xmlns:a16="http://schemas.microsoft.com/office/drawing/2014/main" id="{401F0300-37AC-94A1-2816-A6088E39BD4F}"/>
              </a:ext>
            </a:extLst>
          </p:cNvPr>
          <p:cNvSpPr>
            <a:spLocks noGrp="1"/>
          </p:cNvSpPr>
          <p:nvPr>
            <p:ph type="sldNum" sz="quarter" idx="10"/>
          </p:nvPr>
        </p:nvSpPr>
        <p:spPr/>
        <p:txBody>
          <a:bodyPr/>
          <a:lstStyle/>
          <a:p>
            <a:pPr algn="l" rtl="0"/>
            <a:fld id="{25D82C8D-5D8F-4B0D-B6AA-08631FB95048}" type="slidenum">
              <a:rPr/>
              <a:t>16</a:t>
            </a:fld>
            <a:endParaRPr lang="en"/>
          </a:p>
        </p:txBody>
      </p:sp>
    </p:spTree>
    <p:extLst>
      <p:ext uri="{BB962C8B-B14F-4D97-AF65-F5344CB8AC3E}">
        <p14:creationId xmlns:p14="http://schemas.microsoft.com/office/powerpoint/2010/main" val="884461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EFB4D-3FBB-FDED-C13A-5CCA7AAF679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9ADB13A-92D6-8B40-B073-7F32A53C209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44DABA4C-77CD-DA53-8130-DF8D20262BB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b="1" i="0" u="none" baseline="0" dirty="0"/>
              <a:t>Possible changes in water availability within this century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p>
          <a:p>
            <a:pPr algn="l" rtl="0"/>
            <a:r>
              <a:rPr lang="en" b="0" i="0" u="none" baseline="0" dirty="0"/>
              <a:t>Precipitation in Sweden is expected to increase, especially during winter but likely in other seasons too. </a:t>
            </a:r>
            <a:r>
              <a:rPr lang="en-US" dirty="0"/>
              <a:t>However, rising temperatures may lead to more frequent droughts during the summer due to increased evaporation</a:t>
            </a:r>
            <a:r>
              <a:rPr lang="en" b="0" i="0" u="none" baseline="0" dirty="0"/>
              <a:t>. </a:t>
            </a:r>
            <a:r>
              <a:rPr lang="en-US" dirty="0"/>
              <a:t>This could also result in reduced fresh water availability across much of the country in summer</a:t>
            </a:r>
            <a:r>
              <a:rPr lang="en" b="0" i="0" u="none" baseline="0" dirty="0"/>
              <a:t>. In southern Sweden, there is a risk of lower water availability also in spring and autumn.</a:t>
            </a:r>
          </a:p>
          <a:p>
            <a:endParaRPr lang="en" baseline="0" dirty="0"/>
          </a:p>
          <a:p>
            <a:pPr algn="l" rtl="0"/>
            <a:r>
              <a:rPr lang="en" b="0" i="0" u="none" baseline="0" dirty="0"/>
              <a:t>These maps show projected changes in river runoff from the end of the 20th century to the end of the 21st century. They are based on the RCP 4.5 scenario, in which greenhouse gas emissions are significantly reduced in the latter part of the century.</a:t>
            </a:r>
          </a:p>
        </p:txBody>
      </p:sp>
      <p:sp>
        <p:nvSpPr>
          <p:cNvPr id="4" name="Platshållare för bildnummer 3">
            <a:extLst>
              <a:ext uri="{FF2B5EF4-FFF2-40B4-BE49-F238E27FC236}">
                <a16:creationId xmlns:a16="http://schemas.microsoft.com/office/drawing/2014/main" id="{5104F446-7CDC-9E63-A42B-DED785F24669}"/>
              </a:ext>
            </a:extLst>
          </p:cNvPr>
          <p:cNvSpPr>
            <a:spLocks noGrp="1"/>
          </p:cNvSpPr>
          <p:nvPr>
            <p:ph type="sldNum" sz="quarter" idx="10"/>
          </p:nvPr>
        </p:nvSpPr>
        <p:spPr/>
        <p:txBody>
          <a:bodyPr/>
          <a:lstStyle/>
          <a:p>
            <a:pPr algn="l" rtl="0"/>
            <a:fld id="{25D82C8D-5D8F-4B0D-B6AA-08631FB95048}" type="slidenum">
              <a:rPr/>
              <a:t>17</a:t>
            </a:fld>
            <a:endParaRPr lang="en"/>
          </a:p>
        </p:txBody>
      </p:sp>
    </p:spTree>
    <p:extLst>
      <p:ext uri="{BB962C8B-B14F-4D97-AF65-F5344CB8AC3E}">
        <p14:creationId xmlns:p14="http://schemas.microsoft.com/office/powerpoint/2010/main" val="1557248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24BBE-B976-766B-68C0-294CBAA647C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C6832A1-58A3-0EBF-0D6C-707E8FE6ECF2}"/>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51E5C73-7FDD-3996-37FF-746D1A502054}"/>
              </a:ext>
            </a:extLst>
          </p:cNvPr>
          <p:cNvSpPr>
            <a:spLocks noGrp="1"/>
          </p:cNvSpPr>
          <p:nvPr>
            <p:ph type="body" idx="1"/>
          </p:nvPr>
        </p:nvSpPr>
        <p:spPr/>
        <p:txBody>
          <a:bodyPr/>
          <a:lstStyle/>
          <a:p>
            <a:pPr algn="l" rtl="0"/>
            <a:r>
              <a:rPr lang="en" b="1" i="0" u="none" baseline="0" dirty="0"/>
              <a:t>Threatened ecosystems</a:t>
            </a:r>
          </a:p>
          <a:p>
            <a:endParaRPr lang="en" b="1" dirty="0"/>
          </a:p>
          <a:p>
            <a:pPr algn="l" rtl="0"/>
            <a:r>
              <a:rPr lang="en" b="0" i="0" u="none" baseline="0" dirty="0"/>
              <a:t>Many plant and animal species may struggle to adapt to or move in pace with future climate change, putting them at risk of at least local extinction. Ecosystems will gradually evolve, with some potentially changing beyond recognition. </a:t>
            </a:r>
          </a:p>
          <a:p>
            <a:endParaRPr lang="en" b="0" dirty="0"/>
          </a:p>
          <a:p>
            <a:pPr algn="l" rtl="0"/>
            <a:r>
              <a:rPr lang="en" b="0" i="0" u="none" baseline="0" dirty="0"/>
              <a:t>One such threatened ecosystem is Scandinavia’s alpine (treeless mountain) areas, which could shrink dramatically as forests encroach on higher altitudes (see the maps on the left and the photo of the Arctic fox, one of the species at risk of being forced away). </a:t>
            </a:r>
          </a:p>
          <a:p>
            <a:endParaRPr lang="en" b="0" baseline="0" dirty="0"/>
          </a:p>
          <a:p>
            <a:pPr algn="l" rtl="0"/>
            <a:r>
              <a:rPr lang="en" b="0" i="0" u="none" baseline="0" dirty="0"/>
              <a:t>Warming in the sea areas surrounding Sweden can also be expected to significantly affect plant and animal life, such as by reducing oxygen availability at the seabed.</a:t>
            </a:r>
          </a:p>
          <a:p>
            <a:endParaRPr lang="en" b="0" baseline="0" dirty="0"/>
          </a:p>
          <a:p>
            <a:pPr algn="l" rtl="0"/>
            <a:r>
              <a:rPr lang="en" b="0" i="0" u="none" baseline="0" dirty="0"/>
              <a:t>In tropical seas, coral reefs have already been extensively damaged (see bottom right photo), not only by warming but by the acidification of seawater due to CO</a:t>
            </a:r>
            <a:r>
              <a:rPr lang="en" b="0" i="0" u="none" baseline="-25000" dirty="0"/>
              <a:t>2</a:t>
            </a:r>
            <a:r>
              <a:rPr lang="en" b="0" i="0" u="none" baseline="0" dirty="0"/>
              <a:t> emissions.</a:t>
            </a:r>
          </a:p>
          <a:p>
            <a:endParaRPr lang="en" b="1" dirty="0"/>
          </a:p>
        </p:txBody>
      </p:sp>
      <p:sp>
        <p:nvSpPr>
          <p:cNvPr id="4" name="Platshållare för bildnummer 3">
            <a:extLst>
              <a:ext uri="{FF2B5EF4-FFF2-40B4-BE49-F238E27FC236}">
                <a16:creationId xmlns:a16="http://schemas.microsoft.com/office/drawing/2014/main" id="{D286CD23-FE45-1414-038A-6DA07F356836}"/>
              </a:ext>
            </a:extLst>
          </p:cNvPr>
          <p:cNvSpPr>
            <a:spLocks noGrp="1"/>
          </p:cNvSpPr>
          <p:nvPr>
            <p:ph type="sldNum" sz="quarter" idx="10"/>
          </p:nvPr>
        </p:nvSpPr>
        <p:spPr/>
        <p:txBody>
          <a:bodyPr/>
          <a:lstStyle/>
          <a:p>
            <a:pPr algn="l" rtl="0"/>
            <a:fld id="{25D82C8D-5D8F-4B0D-B6AA-08631FB95048}" type="slidenum">
              <a:rPr/>
              <a:t>18</a:t>
            </a:fld>
            <a:endParaRPr lang="en"/>
          </a:p>
        </p:txBody>
      </p:sp>
    </p:spTree>
    <p:extLst>
      <p:ext uri="{BB962C8B-B14F-4D97-AF65-F5344CB8AC3E}">
        <p14:creationId xmlns:p14="http://schemas.microsoft.com/office/powerpoint/2010/main" val="1816873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a:r>
              <a:rPr lang="en" sz="1200" b="1" i="0" u="none" baseline="0" dirty="0"/>
              <a:t>Climate change and society</a:t>
            </a:r>
          </a:p>
          <a:p>
            <a:pPr algn="l" rtl="0"/>
            <a:endParaRPr lang="en" sz="1200" b="1" dirty="0"/>
          </a:p>
          <a:p>
            <a:pPr algn="l" rtl="0"/>
            <a:r>
              <a:rPr lang="en" sz="1200" b="0" i="0" u="none" baseline="0" dirty="0"/>
              <a:t>In Sweden and other countries with a relatively cool climate, a changing climate can increase agricultural and forestry productivity, at least initially. But warmer countries risk reduced yields (see the photos on the left from Scania in southern Sweden and India, respectively). A continued sharp rise in temperatures could eventually threaten global food security.</a:t>
            </a:r>
          </a:p>
          <a:p>
            <a:pPr algn="l" rtl="0"/>
            <a:endParaRPr lang="en" sz="1200" b="0" baseline="0" dirty="0"/>
          </a:p>
          <a:p>
            <a:pPr algn="l" rtl="0"/>
            <a:r>
              <a:rPr lang="en" sz="1200" b="0" i="0" u="none" baseline="0" dirty="0"/>
              <a:t>In a future climate, some extreme weather events might become much more frequent. This could cause an increase in economic damage and/or negative impacts on health. One example is extreme heatwaves, which have already started to occur more frequently. Several heatwaves in recent years have caused tens of thousands of deaths in Europe alone (the top-right photo shows Moscow, when it was engulfed in smoke from surrounding forest fires during the 2010 heatwave).</a:t>
            </a:r>
          </a:p>
          <a:p>
            <a:pPr algn="l" rtl="0"/>
            <a:endParaRPr lang="en" sz="1200" b="0" baseline="0" dirty="0"/>
          </a:p>
          <a:p>
            <a:pPr algn="l" rtl="0"/>
            <a:r>
              <a:rPr lang="en" sz="1200" b="0" i="0" u="none" baseline="0" dirty="0"/>
              <a:t>As another example, torrential rainfall is expected to become more frequent, intense or both in many places, increasing the risk of flooding (the picture on the bottom right was taken during a torrential rainfall in Copenhagen in 2011). In the long run, however, sea level rise will prove to be the most expensive consequence of climate change for our communities. </a:t>
            </a:r>
          </a:p>
          <a:p>
            <a:pPr algn="l" rtl="0"/>
            <a:endParaRPr lang="en" sz="1200" b="0" baseline="0" dirty="0"/>
          </a:p>
          <a:p>
            <a:pPr algn="l" rtl="0"/>
            <a:r>
              <a:rPr lang="en" sz="1200" b="0" i="0" u="none" baseline="0" dirty="0"/>
              <a:t> </a:t>
            </a:r>
            <a:endParaRPr lang="en" sz="1200" b="0" dirty="0"/>
          </a:p>
        </p:txBody>
      </p:sp>
      <p:sp>
        <p:nvSpPr>
          <p:cNvPr id="4" name="Platshållare för bildnummer 3"/>
          <p:cNvSpPr>
            <a:spLocks noGrp="1"/>
          </p:cNvSpPr>
          <p:nvPr>
            <p:ph type="sldNum" sz="quarter" idx="10"/>
          </p:nvPr>
        </p:nvSpPr>
        <p:spPr/>
        <p:txBody>
          <a:bodyPr/>
          <a:lstStyle/>
          <a:p>
            <a:pPr algn="l" rtl="0"/>
            <a:fld id="{25D82C8D-5D8F-4B0D-B6AA-08631FB95048}" type="slidenum">
              <a:rPr/>
              <a:t>19</a:t>
            </a:fld>
            <a:endParaRPr lang="en"/>
          </a:p>
        </p:txBody>
      </p:sp>
    </p:spTree>
    <p:extLst>
      <p:ext uri="{BB962C8B-B14F-4D97-AF65-F5344CB8AC3E}">
        <p14:creationId xmlns:p14="http://schemas.microsoft.com/office/powerpoint/2010/main" val="1638569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b="1" i="0" u="none" baseline="0" dirty="0"/>
              <a:t>What can change the climate? </a:t>
            </a:r>
            <a:endParaRPr lang="en" sz="1200" b="1" dirty="0"/>
          </a:p>
          <a:p>
            <a:endParaRPr lang="en" dirty="0"/>
          </a:p>
          <a:p>
            <a:pPr algn="l" rtl="0"/>
            <a:r>
              <a:rPr lang="en" b="0" i="0" u="none" baseline="0" dirty="0"/>
              <a:t>The Earth’s climate can be affected by many natural causes:</a:t>
            </a:r>
          </a:p>
          <a:p>
            <a:endParaRPr lang="en" dirty="0"/>
          </a:p>
          <a:p>
            <a:pPr marL="285750" indent="-285750" algn="l" rtl="0">
              <a:buFont typeface="Arial" panose="020B0604020202020204" pitchFamily="34" charset="0"/>
              <a:buChar char="•"/>
            </a:pPr>
            <a:r>
              <a:rPr lang="en" b="0" i="0" u="none" baseline="0" dirty="0"/>
              <a:t>Large </a:t>
            </a:r>
            <a:r>
              <a:rPr lang="en" b="1" i="0" u="none" baseline="0" dirty="0"/>
              <a:t>volcanic eruptions</a:t>
            </a:r>
            <a:r>
              <a:rPr lang="en" b="0" i="0" u="none" baseline="0" dirty="0"/>
              <a:t> can fill the upper atmosphere with particles that temporarily block some of the sunlight. (The leftmost image shows the eruption of the Pinatubo volcano in the Philippines in 1991.)</a:t>
            </a:r>
            <a:endParaRPr lang="en" dirty="0"/>
          </a:p>
          <a:p>
            <a:pPr marL="285750" indent="-285750" algn="l" rtl="0">
              <a:buFont typeface="Arial" panose="020B0604020202020204" pitchFamily="34" charset="0"/>
              <a:buChar char="•"/>
            </a:pPr>
            <a:r>
              <a:rPr lang="en" b="1" i="0" u="none" baseline="0" dirty="0"/>
              <a:t>The sun’s own brightness</a:t>
            </a:r>
            <a:r>
              <a:rPr lang="en" b="0" i="0" u="none" baseline="0" dirty="0"/>
              <a:t> varies slightly from year to year.</a:t>
            </a:r>
          </a:p>
          <a:p>
            <a:pPr marL="285750" indent="-285750" algn="l" rtl="0">
              <a:buFont typeface="Arial" panose="020B0604020202020204" pitchFamily="34" charset="0"/>
              <a:buChar char="•"/>
            </a:pPr>
            <a:r>
              <a:rPr lang="en" b="0" i="0" u="none" baseline="0" dirty="0"/>
              <a:t>Slow changes in the </a:t>
            </a:r>
            <a:r>
              <a:rPr lang="en" b="1" i="0" u="none" baseline="0" dirty="0"/>
              <a:t>Earth’s orbit around the sun </a:t>
            </a:r>
            <a:r>
              <a:rPr lang="en" b="0" i="0" u="none" baseline="0" dirty="0"/>
              <a:t>and in </a:t>
            </a:r>
            <a:r>
              <a:rPr lang="en" b="1" i="0" u="none" baseline="0" dirty="0"/>
              <a:t>the direction of the Earth’s axis </a:t>
            </a:r>
            <a:r>
              <a:rPr lang="en" b="0" i="0" u="none" baseline="0" dirty="0"/>
              <a:t>are responsible for the shifts between ice age conditions and the kind of milder climate we experience today. (The top-right image shows how the Earth’s axis changes direction.)</a:t>
            </a:r>
            <a:endParaRPr lang="en" dirty="0"/>
          </a:p>
          <a:p>
            <a:endParaRPr lang="en" dirty="0"/>
          </a:p>
          <a:p>
            <a:pPr algn="l" rtl="0"/>
            <a:r>
              <a:rPr lang="en" b="0" i="0" u="none" baseline="0" dirty="0"/>
              <a:t>But humans have also started to have an impact on the climate:</a:t>
            </a:r>
          </a:p>
          <a:p>
            <a:endParaRPr lang="en" dirty="0"/>
          </a:p>
          <a:p>
            <a:pPr marL="285750" indent="-285750" algn="l" rtl="0">
              <a:buFont typeface="Arial" panose="020B0604020202020204" pitchFamily="34" charset="0"/>
              <a:buChar char="•"/>
            </a:pPr>
            <a:r>
              <a:rPr lang="en" b="0" i="0" u="none" baseline="0" dirty="0"/>
              <a:t>Some of our pollution emissions fill the air with </a:t>
            </a:r>
            <a:r>
              <a:rPr lang="en" b="1" i="0" u="none" baseline="0" dirty="0"/>
              <a:t>particles</a:t>
            </a:r>
            <a:r>
              <a:rPr lang="en" b="0" i="0" u="none" baseline="0" dirty="0"/>
              <a:t> that block or trap sunlight.</a:t>
            </a:r>
          </a:p>
          <a:p>
            <a:pPr marL="285750" indent="-285750" algn="l" rtl="0">
              <a:buFont typeface="Arial" panose="020B0604020202020204" pitchFamily="34" charset="0"/>
              <a:buChar char="•"/>
            </a:pPr>
            <a:r>
              <a:rPr lang="en" b="0" i="0" u="none" baseline="0" dirty="0"/>
              <a:t>Other emissions amplify the atmosphere’s </a:t>
            </a:r>
            <a:r>
              <a:rPr lang="en" b="1" i="0" u="none" baseline="0" dirty="0"/>
              <a:t>greenhouse effect</a:t>
            </a:r>
            <a:r>
              <a:rPr lang="en" b="0" i="0" u="none" baseline="0" dirty="0"/>
              <a:t>. (The bottom-right image shows present-day Shanghai.)</a:t>
            </a:r>
            <a:endParaRPr lang="en" dirty="0"/>
          </a:p>
          <a:p>
            <a:endParaRPr lang="en" dirty="0"/>
          </a:p>
        </p:txBody>
      </p:sp>
      <p:sp>
        <p:nvSpPr>
          <p:cNvPr id="4" name="Platshållare för bildnummer 3"/>
          <p:cNvSpPr>
            <a:spLocks noGrp="1"/>
          </p:cNvSpPr>
          <p:nvPr>
            <p:ph type="sldNum" sz="quarter" idx="10"/>
          </p:nvPr>
        </p:nvSpPr>
        <p:spPr/>
        <p:txBody>
          <a:bodyPr/>
          <a:lstStyle/>
          <a:p>
            <a:pPr algn="l" rtl="0"/>
            <a:fld id="{25D82C8D-5D8F-4B0D-B6AA-08631FB95048}" type="slidenum">
              <a:rPr/>
              <a:t>2</a:t>
            </a:fld>
            <a:endParaRPr lang="en"/>
          </a:p>
        </p:txBody>
      </p:sp>
    </p:spTree>
    <p:extLst>
      <p:ext uri="{BB962C8B-B14F-4D97-AF65-F5344CB8AC3E}">
        <p14:creationId xmlns:p14="http://schemas.microsoft.com/office/powerpoint/2010/main" val="1107570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44140-F808-8489-0BC6-EC7E8C59B52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6CB9C15-0391-834E-09EA-4C5AF882AE0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C662F5F-99A6-1A24-D474-603999B96A4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b="1" i="0" u="none" baseline="0" dirty="0"/>
              <a:t>How much will the sea level rise?</a:t>
            </a:r>
            <a:endParaRPr lang="en" sz="1200" b="1" dirty="0"/>
          </a:p>
          <a:p>
            <a:endParaRPr lang="en" dirty="0"/>
          </a:p>
          <a:p>
            <a:pPr algn="l" rtl="0"/>
            <a:r>
              <a:rPr lang="en" b="0" i="0" u="none" baseline="0" dirty="0"/>
              <a:t>The global warming that humans are causing will have long-lasting consequences. The sea could gradually rise several metres over the coming centuries and millennia, even if we were to completely stop greenhouse gas emissions within a few decades. In the long term, it is mainly the ice sheets of Greenland and the Antarctic that will contribute to sea level rise, as they are expected to gradually shrink in the warmer climate.</a:t>
            </a:r>
          </a:p>
          <a:p>
            <a:pPr algn="l" rtl="0"/>
            <a:r>
              <a:rPr lang="en" b="0" i="0" u="none" baseline="0" dirty="0"/>
              <a:t> </a:t>
            </a:r>
          </a:p>
          <a:p>
            <a:pPr algn="l" rtl="0"/>
            <a:r>
              <a:rPr lang="en" b="0" i="0" u="none" baseline="0" dirty="0"/>
              <a:t>The extent of sea level rise will depend on the total amount of carbon dioxide and other greenhouse gases we emit. If we use up all the fossil fuel reserves known today, sea levels could rise by a good ten metres in a few thousand years. In that case, significant areas will be under water, such as Scania’s built-up regions and best arable land (map on the right).</a:t>
            </a:r>
          </a:p>
          <a:p>
            <a:endParaRPr lang="en"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 b="0" i="0" u="none" baseline="0" dirty="0"/>
              <a:t>Besides the known fuel reserves, there are apparently much greater fossil fuel resources that have not yet been discovered or identified in detail. If we were to use them up as well, the sea could rise by as much </a:t>
            </a:r>
            <a:r>
              <a:rPr lang="en" sz="1200" b="0" i="0" u="none" kern="1200" baseline="0" dirty="0">
                <a:solidFill>
                  <a:schemeClr val="tx1"/>
                </a:solidFill>
                <a:latin typeface="+mn-lt"/>
                <a:ea typeface="+mn-ea"/>
                <a:cs typeface="+mn-cs"/>
              </a:rPr>
              <a:t>as fifty metres over time. Sea level rise – however extensive – is something that will affect the world well into the future. But sea level rise is already affecting us in many parts of the world, such as Scania. With its non-existent land uplift and erosion-prone coastline, it is facing the growing challenge of flooding and washed-out beaches. </a:t>
            </a:r>
          </a:p>
          <a:p>
            <a:endParaRPr lang="en" baseline="0" dirty="0"/>
          </a:p>
          <a:p>
            <a:endParaRPr lang="en" dirty="0"/>
          </a:p>
        </p:txBody>
      </p:sp>
      <p:sp>
        <p:nvSpPr>
          <p:cNvPr id="4" name="Platshållare för bildnummer 3">
            <a:extLst>
              <a:ext uri="{FF2B5EF4-FFF2-40B4-BE49-F238E27FC236}">
                <a16:creationId xmlns:a16="http://schemas.microsoft.com/office/drawing/2014/main" id="{E7703E77-F0F2-B009-D782-C366311A9F7E}"/>
              </a:ext>
            </a:extLst>
          </p:cNvPr>
          <p:cNvSpPr>
            <a:spLocks noGrp="1"/>
          </p:cNvSpPr>
          <p:nvPr>
            <p:ph type="sldNum" sz="quarter" idx="10"/>
          </p:nvPr>
        </p:nvSpPr>
        <p:spPr/>
        <p:txBody>
          <a:bodyPr/>
          <a:lstStyle/>
          <a:p>
            <a:pPr algn="l" rtl="0"/>
            <a:fld id="{25D82C8D-5D8F-4B0D-B6AA-08631FB95048}" type="slidenum">
              <a:rPr/>
              <a:t>20</a:t>
            </a:fld>
            <a:endParaRPr lang="en"/>
          </a:p>
        </p:txBody>
      </p:sp>
    </p:spTree>
    <p:extLst>
      <p:ext uri="{BB962C8B-B14F-4D97-AF65-F5344CB8AC3E}">
        <p14:creationId xmlns:p14="http://schemas.microsoft.com/office/powerpoint/2010/main" val="1403178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a:r>
              <a:rPr lang="en" sz="1200" b="1" i="0" u="none" baseline="0" dirty="0"/>
              <a:t>Risk of threshold effects</a:t>
            </a:r>
          </a:p>
          <a:p>
            <a:pPr algn="l" rtl="0"/>
            <a:endParaRPr lang="en" sz="1200" b="1" dirty="0"/>
          </a:p>
          <a:p>
            <a:pPr algn="l" rtl="0"/>
            <a:r>
              <a:rPr lang="en" sz="1200" b="0" i="0" u="none" baseline="0" dirty="0"/>
              <a:t>The more human impact on climate continues to increase, the greater the risk of </a:t>
            </a:r>
            <a:r>
              <a:rPr lang="en" sz="1200" b="1" i="0" u="none" baseline="0" dirty="0"/>
              <a:t>threshold effects</a:t>
            </a:r>
            <a:r>
              <a:rPr lang="en" sz="1200" b="0" i="0" u="none" baseline="0" dirty="0"/>
              <a:t>. These are unexpected, rather sudden changes that might be irreversible even if our climate impact later decreases again.</a:t>
            </a:r>
          </a:p>
          <a:p>
            <a:pPr algn="l" rtl="0"/>
            <a:endParaRPr lang="en" sz="1200" b="0" baseline="0" dirty="0"/>
          </a:p>
          <a:p>
            <a:pPr algn="l" rtl="0"/>
            <a:r>
              <a:rPr lang="en" sz="1200" b="0" i="0" u="none" baseline="0" dirty="0"/>
              <a:t>For example, it is conceivable that unstable parts of the Antarctic ice sheet could break off and slide into the sea, causing sea levels to rise by several metres within a century or two. The satellite image on the </a:t>
            </a:r>
            <a:r>
              <a:rPr lang="en" sz="1200" b="0" i="0" u="none" kern="1200" baseline="0" dirty="0">
                <a:solidFill>
                  <a:schemeClr val="tx1"/>
                </a:solidFill>
                <a:latin typeface="+mn-lt"/>
                <a:ea typeface="+mn-ea"/>
                <a:cs typeface="+mn-cs"/>
              </a:rPr>
              <a:t>left shows a 30-kilometre-long crack in a glacier tongue reaching into the sea from Antarctica. If glacier tongues like these break up and dissipate, ice from inland can start flowing more quickly into the sea. Another example of a threshold that could be breached would be a collapse of the Atlantic Meridional Overturning Circulation (AMOC), which includes the Gulf Stream. This could have significant repercussions for climate conditions on both sides of the Atlantic.</a:t>
            </a:r>
          </a:p>
          <a:p>
            <a:pPr algn="l" rtl="0"/>
            <a:endParaRPr lang="en" sz="1200" b="0" baseline="0" dirty="0"/>
          </a:p>
          <a:p>
            <a:pPr algn="l" rtl="0"/>
            <a:r>
              <a:rPr lang="en" sz="1200" b="0" i="0" u="none" baseline="0" dirty="0"/>
              <a:t>There are also concerns that major amounts of carbon dioxide and methane could be released from frozen soil layers and ocean sediments in the Arctic if warming causes them to thaw. If this happens, the greenhouse effect would be further amplified, resulting in even greater warming. In the photo on the right, an Alaskan barrier beach is collapsing as the previously permanently frozen soil layers are exposed to rising temperatures and increased wave erosion.</a:t>
            </a:r>
          </a:p>
          <a:p>
            <a:pPr algn="l" rtl="0"/>
            <a:endParaRPr lang="en" sz="1200" b="0" baseline="0" dirty="0"/>
          </a:p>
          <a:p>
            <a:pPr algn="l" rtl="0"/>
            <a:endParaRPr lang="en" sz="1200" b="0" dirty="0"/>
          </a:p>
        </p:txBody>
      </p:sp>
      <p:sp>
        <p:nvSpPr>
          <p:cNvPr id="4" name="Platshållare för bildnummer 3"/>
          <p:cNvSpPr>
            <a:spLocks noGrp="1"/>
          </p:cNvSpPr>
          <p:nvPr>
            <p:ph type="sldNum" sz="quarter" idx="10"/>
          </p:nvPr>
        </p:nvSpPr>
        <p:spPr/>
        <p:txBody>
          <a:bodyPr/>
          <a:lstStyle/>
          <a:p>
            <a:pPr algn="l" rtl="0"/>
            <a:fld id="{25D82C8D-5D8F-4B0D-B6AA-08631FB95048}" type="slidenum">
              <a:rPr/>
              <a:t>21</a:t>
            </a:fld>
            <a:endParaRPr lang="en"/>
          </a:p>
        </p:txBody>
      </p:sp>
    </p:spTree>
    <p:extLst>
      <p:ext uri="{BB962C8B-B14F-4D97-AF65-F5344CB8AC3E}">
        <p14:creationId xmlns:p14="http://schemas.microsoft.com/office/powerpoint/2010/main" val="2779491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b="1" i="0" u="none" baseline="0" dirty="0"/>
              <a:t>It’s not too late to limit climate disruption</a:t>
            </a:r>
            <a:endParaRPr lang="en" sz="1200" b="1" dirty="0"/>
          </a:p>
          <a:p>
            <a:endParaRPr lang="en" dirty="0"/>
          </a:p>
          <a:p>
            <a:pPr algn="l" rtl="0"/>
            <a:r>
              <a:rPr lang="en" b="0" i="0" u="none" baseline="0" dirty="0"/>
              <a:t>Despite these scenarios, it is not yet too late to limit our impact on the climate. We still have the chance to pass on to our grandchildren a world where the ice is still present in Swedish archipelagos, where people in warmer countries can cultivate their land without their crops being withered by drought, and where Venice still rises above sea level. To accomplish this, we all must be prepared to do something about it.</a:t>
            </a:r>
            <a:endParaRPr lang="en" dirty="0"/>
          </a:p>
        </p:txBody>
      </p:sp>
      <p:sp>
        <p:nvSpPr>
          <p:cNvPr id="4" name="Platshållare för bildnummer 3"/>
          <p:cNvSpPr>
            <a:spLocks noGrp="1"/>
          </p:cNvSpPr>
          <p:nvPr>
            <p:ph type="sldNum" sz="quarter" idx="10"/>
          </p:nvPr>
        </p:nvSpPr>
        <p:spPr/>
        <p:txBody>
          <a:bodyPr/>
          <a:lstStyle/>
          <a:p>
            <a:pPr algn="l" rtl="0"/>
            <a:fld id="{25D82C8D-5D8F-4B0D-B6AA-08631FB95048}" type="slidenum">
              <a:rPr/>
              <a:t>22</a:t>
            </a:fld>
            <a:endParaRPr lang="en"/>
          </a:p>
        </p:txBody>
      </p:sp>
    </p:spTree>
    <p:extLst>
      <p:ext uri="{BB962C8B-B14F-4D97-AF65-F5344CB8AC3E}">
        <p14:creationId xmlns:p14="http://schemas.microsoft.com/office/powerpoint/2010/main" val="12361585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E2963-F20D-4D21-933B-803E4E38632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1A0FB06-8B31-4252-041E-BD287C47D14D}"/>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0F75609-1A30-0E9A-F025-4253EB41A6DB}"/>
              </a:ext>
            </a:extLst>
          </p:cNvPr>
          <p:cNvSpPr>
            <a:spLocks noGrp="1"/>
          </p:cNvSpPr>
          <p:nvPr>
            <p:ph type="body" idx="1"/>
          </p:nvPr>
        </p:nvSpPr>
        <p:spPr/>
        <p:txBody>
          <a:bodyPr/>
          <a:lstStyle/>
          <a:p>
            <a:pPr algn="l" rtl="0"/>
            <a:r>
              <a:rPr lang="en" b="1" i="0" u="none" baseline="0" dirty="0"/>
              <a:t>Alternatives to fossil fuels</a:t>
            </a:r>
          </a:p>
          <a:p>
            <a:endParaRPr lang="en" dirty="0"/>
          </a:p>
          <a:p>
            <a:pPr algn="l" rtl="0"/>
            <a:r>
              <a:rPr lang="en" b="0" i="0" u="none" baseline="0" dirty="0"/>
              <a:t>In the past, the potential for large-scale substitution of fossil fuels with alternative energy sources was often underestimated. Both wind power and photovoltaics have become increasingly competitive, and are now being installed on a scale that few predicted just a few years ago. The charts show how the International Energy Agency has had to adjust its forecasts for the rate of expansion upwards year on year. Reality has consistently exceeded expectations. </a:t>
            </a:r>
            <a:r>
              <a:rPr lang="en" sz="1200" b="0" i="0" u="none" kern="1200" baseline="0" dirty="0">
                <a:solidFill>
                  <a:schemeClr val="tx1"/>
                </a:solidFill>
                <a:latin typeface="+mn-lt"/>
                <a:ea typeface="+mn-ea"/>
                <a:cs typeface="+mn-cs"/>
              </a:rPr>
              <a:t>The deployment of energy storage is another example where recent developments have tended to outpace initial predictions. </a:t>
            </a:r>
          </a:p>
          <a:p>
            <a:endParaRPr lang="en" sz="1200" kern="1200" dirty="0">
              <a:solidFill>
                <a:schemeClr val="tx1"/>
              </a:solidFill>
              <a:latin typeface="+mn-lt"/>
              <a:ea typeface="+mn-ea"/>
              <a:cs typeface="+mn-cs"/>
            </a:endParaRPr>
          </a:p>
          <a:p>
            <a:pPr algn="l" rtl="0"/>
            <a:r>
              <a:rPr lang="en" sz="1200" b="0" i="0" u="none" kern="1200" baseline="0" dirty="0">
                <a:solidFill>
                  <a:schemeClr val="tx1"/>
                </a:solidFill>
                <a:latin typeface="+mn-lt"/>
                <a:ea typeface="+mn-ea"/>
                <a:cs typeface="+mn-cs"/>
              </a:rPr>
              <a:t>Replacing fossil fuels with alternative fuels must also go hand in hand with improving energy and resource efficiency. Otherwise, the climate transition will be significantly more difficult and more prone to conflicts over issues like mineral extraction, biodiversity and food security. </a:t>
            </a:r>
            <a:endParaRPr lang="en" sz="1200" kern="1200" dirty="0">
              <a:solidFill>
                <a:schemeClr val="tx1"/>
              </a:solidFill>
              <a:latin typeface="+mn-lt"/>
              <a:ea typeface="+mn-ea"/>
              <a:cs typeface="+mn-cs"/>
            </a:endParaRPr>
          </a:p>
          <a:p>
            <a:endParaRPr lang="en" dirty="0"/>
          </a:p>
        </p:txBody>
      </p:sp>
      <p:sp>
        <p:nvSpPr>
          <p:cNvPr id="4" name="Platshållare för bildnummer 3">
            <a:extLst>
              <a:ext uri="{FF2B5EF4-FFF2-40B4-BE49-F238E27FC236}">
                <a16:creationId xmlns:a16="http://schemas.microsoft.com/office/drawing/2014/main" id="{CD752B77-C71B-AF95-E408-5C2C7921BA79}"/>
              </a:ext>
            </a:extLst>
          </p:cNvPr>
          <p:cNvSpPr>
            <a:spLocks noGrp="1"/>
          </p:cNvSpPr>
          <p:nvPr>
            <p:ph type="sldNum" sz="quarter" idx="10"/>
          </p:nvPr>
        </p:nvSpPr>
        <p:spPr/>
        <p:txBody>
          <a:bodyPr/>
          <a:lstStyle/>
          <a:p>
            <a:pPr algn="l" rtl="0"/>
            <a:fld id="{25D82C8D-5D8F-4B0D-B6AA-08631FB95048}" type="slidenum">
              <a:rPr/>
              <a:t>23</a:t>
            </a:fld>
            <a:endParaRPr lang="en"/>
          </a:p>
        </p:txBody>
      </p:sp>
    </p:spTree>
    <p:extLst>
      <p:ext uri="{BB962C8B-B14F-4D97-AF65-F5344CB8AC3E}">
        <p14:creationId xmlns:p14="http://schemas.microsoft.com/office/powerpoint/2010/main" val="8770567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275B3-242A-09D5-AE98-DF9717B5B58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384C436-E860-CE6F-A857-E1032C611A5E}"/>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9FAE9EA-66EB-19D8-BCF3-987E2F35EAC1}"/>
              </a:ext>
            </a:extLst>
          </p:cNvPr>
          <p:cNvSpPr>
            <a:spLocks noGrp="1"/>
          </p:cNvSpPr>
          <p:nvPr>
            <p:ph type="body" idx="1"/>
          </p:nvPr>
        </p:nvSpPr>
        <p:spPr/>
        <p:txBody>
          <a:bodyPr/>
          <a:lstStyle/>
          <a:p>
            <a:pPr algn="l" rtl="0"/>
            <a:r>
              <a:rPr lang="en" b="1" i="0" u="none" baseline="0" dirty="0"/>
              <a:t>There’s no time to lose</a:t>
            </a:r>
          </a:p>
          <a:p>
            <a:endParaRPr lang="en" b="1" baseline="0" dirty="0"/>
          </a:p>
          <a:p>
            <a:pPr algn="l" rtl="0"/>
            <a:r>
              <a:rPr lang="en" b="0" i="0" u="none" baseline="0" dirty="0"/>
              <a:t>The longer we delay reducing CO</a:t>
            </a:r>
            <a:r>
              <a:rPr lang="en" b="0" i="0" u="none" baseline="-25000" dirty="0"/>
              <a:t>2</a:t>
            </a:r>
            <a:r>
              <a:rPr lang="en" b="0" i="0" u="none" baseline="0" dirty="0"/>
              <a:t> emissions, the faster we’ll need to reduce them in the coming years to keep global warming at a reasonably manageable level. The graph illustrates how CO</a:t>
            </a:r>
            <a:r>
              <a:rPr lang="en" b="0" i="0" u="none" baseline="-25000" dirty="0"/>
              <a:t>2</a:t>
            </a:r>
            <a:r>
              <a:rPr lang="en" b="0" i="0" u="none" baseline="0" dirty="0"/>
              <a:t> emissions must change depending on when we start, in order to limit warming to two degrees. Had we begun reductions around 2000, a more gradual approach would have sufficed compared to the drastic measures we need now. The Paris Agreement aims to limit warming to </a:t>
            </a:r>
            <a:r>
              <a:rPr lang="en" b="0" i="1" u="none" baseline="0" dirty="0"/>
              <a:t>well below </a:t>
            </a:r>
            <a:r>
              <a:rPr lang="en" b="0" i="0" u="none" baseline="0" dirty="0"/>
              <a:t>2°C, preferably below 1.5°C, relative to pre-industrial levels.</a:t>
            </a:r>
            <a:endParaRPr lang="en" b="0" dirty="0"/>
          </a:p>
        </p:txBody>
      </p:sp>
      <p:sp>
        <p:nvSpPr>
          <p:cNvPr id="4" name="Platshållare för bildnummer 3">
            <a:extLst>
              <a:ext uri="{FF2B5EF4-FFF2-40B4-BE49-F238E27FC236}">
                <a16:creationId xmlns:a16="http://schemas.microsoft.com/office/drawing/2014/main" id="{D98DEEB9-B3C0-AFDA-0D31-D958BFB17147}"/>
              </a:ext>
            </a:extLst>
          </p:cNvPr>
          <p:cNvSpPr>
            <a:spLocks noGrp="1"/>
          </p:cNvSpPr>
          <p:nvPr>
            <p:ph type="sldNum" sz="quarter" idx="10"/>
          </p:nvPr>
        </p:nvSpPr>
        <p:spPr/>
        <p:txBody>
          <a:bodyPr/>
          <a:lstStyle/>
          <a:p>
            <a:pPr algn="l" rtl="0"/>
            <a:fld id="{25D82C8D-5D8F-4B0D-B6AA-08631FB95048}" type="slidenum">
              <a:rPr/>
              <a:t>24</a:t>
            </a:fld>
            <a:endParaRPr lang="en"/>
          </a:p>
        </p:txBody>
      </p:sp>
    </p:spTree>
    <p:extLst>
      <p:ext uri="{BB962C8B-B14F-4D97-AF65-F5344CB8AC3E}">
        <p14:creationId xmlns:p14="http://schemas.microsoft.com/office/powerpoint/2010/main" val="26578413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a:r>
              <a:rPr lang="en" b="1" i="0" u="none" baseline="0" dirty="0"/>
              <a:t>Adaptation to climate change</a:t>
            </a:r>
          </a:p>
          <a:p>
            <a:endParaRPr lang="en" dirty="0"/>
          </a:p>
          <a:p>
            <a:pPr marL="0" marR="0" lvl="0" indent="0" algn="l" defTabSz="914400" rtl="0" eaLnBrk="1" fontAlgn="auto" latinLnBrk="0" hangingPunct="1">
              <a:lnSpc>
                <a:spcPct val="100000"/>
              </a:lnSpc>
              <a:spcBef>
                <a:spcPts val="0"/>
              </a:spcBef>
              <a:spcAft>
                <a:spcPts val="0"/>
              </a:spcAft>
              <a:buClrTx/>
              <a:buSzTx/>
              <a:buFontTx/>
              <a:buNone/>
              <a:tabLst/>
              <a:defRPr/>
            </a:pPr>
            <a:r>
              <a:rPr lang="en" sz="1200" b="0" i="0" u="none" kern="1200" baseline="0" dirty="0">
                <a:solidFill>
                  <a:schemeClr val="tx1"/>
                </a:solidFill>
                <a:latin typeface="+mn-lt"/>
                <a:ea typeface="+mn-ea"/>
                <a:cs typeface="+mn-cs"/>
              </a:rPr>
              <a:t>Global warming is a reality, and reducing greenhouse gas emissions alone is not enough to address this challenge. Society must also </a:t>
            </a:r>
            <a:r>
              <a:rPr lang="en" sz="1200" b="1" i="0" u="none" kern="1200" baseline="0" dirty="0">
                <a:solidFill>
                  <a:schemeClr val="tx1"/>
                </a:solidFill>
                <a:latin typeface="+mn-lt"/>
                <a:ea typeface="+mn-ea"/>
                <a:cs typeface="+mn-cs"/>
              </a:rPr>
              <a:t>adapt</a:t>
            </a:r>
            <a:r>
              <a:rPr lang="en" sz="1200" b="0" i="0" u="none" kern="1200" baseline="0" dirty="0">
                <a:solidFill>
                  <a:schemeClr val="tx1"/>
                </a:solidFill>
                <a:latin typeface="+mn-lt"/>
                <a:ea typeface="+mn-ea"/>
                <a:cs typeface="+mn-cs"/>
              </a:rPr>
              <a:t> to the effects of climate change we already face and those that are inevitable in the future. Since climate change impacts all aspects of society, adaptation is required across every sector. This ranges from urban planning that mitigates flood risks from heavy rain or rising sea levels, to healthcare initiatives that can manage health risks related to heatwaves.</a:t>
            </a:r>
          </a:p>
          <a:p>
            <a:endParaRPr lang="en" dirty="0"/>
          </a:p>
          <a:p>
            <a:pPr marL="0" marR="0" lvl="0" indent="0" algn="l" defTabSz="914400" rtl="0" eaLnBrk="1" fontAlgn="auto" latinLnBrk="0" hangingPunct="1">
              <a:lnSpc>
                <a:spcPct val="100000"/>
              </a:lnSpc>
              <a:spcBef>
                <a:spcPts val="0"/>
              </a:spcBef>
              <a:spcAft>
                <a:spcPts val="0"/>
              </a:spcAft>
              <a:buClrTx/>
              <a:buSzTx/>
              <a:buFontTx/>
              <a:buNone/>
              <a:tabLst/>
              <a:defRPr/>
            </a:pPr>
            <a:r>
              <a:rPr lang="en" sz="1200" b="0" i="0" u="none" kern="1200" baseline="0" dirty="0">
                <a:solidFill>
                  <a:schemeClr val="tx1"/>
                </a:solidFill>
                <a:latin typeface="+mn-lt"/>
                <a:ea typeface="+mn-ea"/>
                <a:cs typeface="+mn-cs"/>
              </a:rPr>
              <a:t>Harnessing nature’s own resilience is a prime example of effective adaptation. </a:t>
            </a:r>
            <a:r>
              <a:rPr lang="en" sz="1200" b="1" i="0" u="none" kern="1200" baseline="0" dirty="0">
                <a:solidFill>
                  <a:schemeClr val="tx1"/>
                </a:solidFill>
                <a:latin typeface="+mn-lt"/>
                <a:ea typeface="+mn-ea"/>
                <a:cs typeface="+mn-cs"/>
              </a:rPr>
              <a:t>Nature-based solutions</a:t>
            </a:r>
            <a:r>
              <a:rPr lang="en" sz="1200" b="0" i="0" u="none" kern="1200" baseline="0" dirty="0">
                <a:solidFill>
                  <a:schemeClr val="tx1"/>
                </a:solidFill>
                <a:latin typeface="+mn-lt"/>
                <a:ea typeface="+mn-ea"/>
                <a:cs typeface="+mn-cs"/>
              </a:rPr>
              <a:t>, such as parks, tree-lined streets and wetlands, can help us manage many climate risks like floods and heatwaves while offering additional benefits, including recreational spaces and enhanced biodiversity. This image of a swale in Norra Djurgårdsstaden, Stockholm, offers one example. In addition to managing stormwater, the open swale supports biodiversity and adds a recreational feature to the urban landscape.</a:t>
            </a:r>
            <a:endParaRPr lang="en" sz="1200" kern="1200" dirty="0">
              <a:solidFill>
                <a:schemeClr val="tx1"/>
              </a:solidFill>
              <a:latin typeface="+mn-lt"/>
              <a:ea typeface="+mn-ea"/>
              <a:cs typeface="+mn-cs"/>
            </a:endParaRPr>
          </a:p>
        </p:txBody>
      </p:sp>
      <p:sp>
        <p:nvSpPr>
          <p:cNvPr id="4" name="Platshållare för bildnummer 3"/>
          <p:cNvSpPr>
            <a:spLocks noGrp="1"/>
          </p:cNvSpPr>
          <p:nvPr>
            <p:ph type="sldNum" sz="quarter" idx="10"/>
          </p:nvPr>
        </p:nvSpPr>
        <p:spPr/>
        <p:txBody>
          <a:bodyPr/>
          <a:lstStyle/>
          <a:p>
            <a:pPr algn="l" rtl="0"/>
            <a:fld id="{25D82C8D-5D8F-4B0D-B6AA-08631FB95048}" type="slidenum">
              <a:rPr/>
              <a:t>25</a:t>
            </a:fld>
            <a:endParaRPr lang="en"/>
          </a:p>
        </p:txBody>
      </p:sp>
    </p:spTree>
    <p:extLst>
      <p:ext uri="{BB962C8B-B14F-4D97-AF65-F5344CB8AC3E}">
        <p14:creationId xmlns:p14="http://schemas.microsoft.com/office/powerpoint/2010/main" val="3080910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8DEB6-96AB-FE2A-CDF5-85159083D12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6EBCFDE-52EB-4750-338E-DFC1DFB4932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17952ABB-913D-8746-1276-5AEB5176061D}"/>
              </a:ext>
            </a:extLst>
          </p:cNvPr>
          <p:cNvSpPr>
            <a:spLocks noGrp="1"/>
          </p:cNvSpPr>
          <p:nvPr>
            <p:ph type="body" idx="1"/>
          </p:nvPr>
        </p:nvSpPr>
        <p:spPr/>
        <p:txBody>
          <a:bodyPr/>
          <a:lstStyle/>
          <a:p>
            <a:pPr algn="l" rtl="0"/>
            <a:r>
              <a:rPr lang="en" b="1" i="0" u="none" baseline="0" dirty="0"/>
              <a:t>The greenhouse effect</a:t>
            </a:r>
          </a:p>
          <a:p>
            <a:endParaRPr lang="en" b="1" dirty="0"/>
          </a:p>
          <a:p>
            <a:pPr algn="l" rtl="0"/>
            <a:r>
              <a:rPr lang="en" b="0" i="0" u="none" baseline="0" dirty="0"/>
              <a:t>Sunlight reaching the Earth’s surface is converted into heat (left image). The energy is then emitted back into space as thermal radiation. </a:t>
            </a:r>
            <a:r>
              <a:rPr lang="en-US" dirty="0"/>
              <a:t>Without the atmosphere's ability to trap this radiation, Earth’s surface would be extremely cold. </a:t>
            </a:r>
            <a:endParaRPr lang="en" b="0" i="0" u="none" baseline="0" dirty="0"/>
          </a:p>
          <a:p>
            <a:endParaRPr lang="en" dirty="0"/>
          </a:p>
          <a:p>
            <a:pPr marL="0" marR="0" lvl="0" indent="0" algn="l" defTabSz="914400" rtl="0" eaLnBrk="1" fontAlgn="auto" latinLnBrk="0" hangingPunct="1">
              <a:lnSpc>
                <a:spcPct val="100000"/>
              </a:lnSpc>
              <a:spcBef>
                <a:spcPts val="0"/>
              </a:spcBef>
              <a:spcAft>
                <a:spcPts val="0"/>
              </a:spcAft>
              <a:buClrTx/>
              <a:buSzTx/>
              <a:buFontTx/>
              <a:buNone/>
              <a:tabLst/>
              <a:defRPr/>
            </a:pPr>
            <a:r>
              <a:rPr lang="en" b="0" i="0" u="none" baseline="0" dirty="0"/>
              <a:t>In reality, the atmosphere contains gases that can block thermal radiation (right image). Some of the trapped heat is sent back towards the Earth’s surface, making it warmer than it would otherwise be. This is what we call the greenhouse effect.</a:t>
            </a:r>
          </a:p>
          <a:p>
            <a:endParaRPr lang="en" dirty="0"/>
          </a:p>
          <a:p>
            <a:endParaRPr lang="en" dirty="0"/>
          </a:p>
        </p:txBody>
      </p:sp>
      <p:sp>
        <p:nvSpPr>
          <p:cNvPr id="4" name="Platshållare för bildnummer 3">
            <a:extLst>
              <a:ext uri="{FF2B5EF4-FFF2-40B4-BE49-F238E27FC236}">
                <a16:creationId xmlns:a16="http://schemas.microsoft.com/office/drawing/2014/main" id="{372B471F-A2C8-B76D-5146-B45DB0C52D4C}"/>
              </a:ext>
            </a:extLst>
          </p:cNvPr>
          <p:cNvSpPr>
            <a:spLocks noGrp="1"/>
          </p:cNvSpPr>
          <p:nvPr>
            <p:ph type="sldNum" sz="quarter" idx="10"/>
          </p:nvPr>
        </p:nvSpPr>
        <p:spPr/>
        <p:txBody>
          <a:bodyPr/>
          <a:lstStyle/>
          <a:p>
            <a:pPr algn="l" rtl="0"/>
            <a:fld id="{25D82C8D-5D8F-4B0D-B6AA-08631FB95048}" type="slidenum">
              <a:rPr/>
              <a:t>3</a:t>
            </a:fld>
            <a:endParaRPr lang="en"/>
          </a:p>
        </p:txBody>
      </p:sp>
    </p:spTree>
    <p:extLst>
      <p:ext uri="{BB962C8B-B14F-4D97-AF65-F5344CB8AC3E}">
        <p14:creationId xmlns:p14="http://schemas.microsoft.com/office/powerpoint/2010/main" val="3547393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8023D-20B5-452D-997A-BD273F0DD98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4CFEF62-FB4B-74C0-BC2C-E493BF51382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A2A5627-6A0E-9E5A-3E74-65B4B3BAA0FC}"/>
              </a:ext>
            </a:extLst>
          </p:cNvPr>
          <p:cNvSpPr>
            <a:spLocks noGrp="1"/>
          </p:cNvSpPr>
          <p:nvPr>
            <p:ph type="body" idx="1"/>
          </p:nvPr>
        </p:nvSpPr>
        <p:spPr/>
        <p:txBody>
          <a:bodyPr/>
          <a:lstStyle/>
          <a:p>
            <a:pPr algn="l" rtl="0"/>
            <a:r>
              <a:rPr lang="en" b="1" i="0" u="none" baseline="0" dirty="0"/>
              <a:t>Climate change in the past</a:t>
            </a:r>
          </a:p>
          <a:p>
            <a:endParaRPr lang="en" dirty="0"/>
          </a:p>
          <a:p>
            <a:pPr marL="0" marR="0" lvl="0" indent="0" algn="l" defTabSz="914400" rtl="0" eaLnBrk="1" fontAlgn="auto" latinLnBrk="0" hangingPunct="1">
              <a:lnSpc>
                <a:spcPct val="100000"/>
              </a:lnSpc>
              <a:spcBef>
                <a:spcPts val="0"/>
              </a:spcBef>
              <a:spcAft>
                <a:spcPts val="0"/>
              </a:spcAft>
              <a:buClrTx/>
              <a:buSzTx/>
              <a:buFontTx/>
              <a:buNone/>
              <a:tabLst/>
              <a:defRPr/>
            </a:pPr>
            <a:r>
              <a:rPr lang="en" b="0" i="0" u="none" baseline="0" dirty="0"/>
              <a:t>The Earth’s climate has undergone major changes over the course of millennia and millions of years. During the last Ice Age, the climate was very unstable, especially in our part of the world. Temperatures could change drastically in just a few decades, mainly due to variations in the characteristics of ocean currents.</a:t>
            </a:r>
          </a:p>
          <a:p>
            <a:pPr algn="l" rtl="0"/>
            <a:br>
              <a:rPr lang="en" dirty="0"/>
            </a:br>
            <a:r>
              <a:rPr lang="en" b="0" i="0" u="none" baseline="0" dirty="0"/>
              <a:t>When the Ice Age ended more than 10,000 years ago, the climate not only became warmer but also much more stable. This allowed people to take up farming, laying the foundation for the rapid advancement of culture, society and technology in the centuries that followed.</a:t>
            </a:r>
          </a:p>
          <a:p>
            <a:endParaRPr lang="en" dirty="0"/>
          </a:p>
          <a:p>
            <a:pPr algn="l" rtl="0"/>
            <a:r>
              <a:rPr lang="en" b="0" i="0" u="none" baseline="0" dirty="0"/>
              <a:t>The graph shows temperature data from Greenland. In other parts of the world, climate change varies somewhat differently. For example, on average for all of Earth, it is probably  warmer today than it ever was during the Holocene. The instability during the Ice Age and the stability during the Holocene (until the 20th century) have been repeated everywhere.</a:t>
            </a:r>
          </a:p>
          <a:p>
            <a:endParaRPr lang="en" dirty="0"/>
          </a:p>
        </p:txBody>
      </p:sp>
      <p:sp>
        <p:nvSpPr>
          <p:cNvPr id="4" name="Platshållare för bildnummer 3">
            <a:extLst>
              <a:ext uri="{FF2B5EF4-FFF2-40B4-BE49-F238E27FC236}">
                <a16:creationId xmlns:a16="http://schemas.microsoft.com/office/drawing/2014/main" id="{392AEB3F-89B4-C5A5-890B-6427715833F0}"/>
              </a:ext>
            </a:extLst>
          </p:cNvPr>
          <p:cNvSpPr>
            <a:spLocks noGrp="1"/>
          </p:cNvSpPr>
          <p:nvPr>
            <p:ph type="sldNum" sz="quarter" idx="10"/>
          </p:nvPr>
        </p:nvSpPr>
        <p:spPr/>
        <p:txBody>
          <a:bodyPr/>
          <a:lstStyle/>
          <a:p>
            <a:pPr algn="l" rtl="0"/>
            <a:fld id="{25D82C8D-5D8F-4B0D-B6AA-08631FB95048}" type="slidenum">
              <a:rPr/>
              <a:t>4</a:t>
            </a:fld>
            <a:endParaRPr lang="en"/>
          </a:p>
        </p:txBody>
      </p:sp>
    </p:spTree>
    <p:extLst>
      <p:ext uri="{BB962C8B-B14F-4D97-AF65-F5344CB8AC3E}">
        <p14:creationId xmlns:p14="http://schemas.microsoft.com/office/powerpoint/2010/main" val="3974643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5B913-79A5-B09B-4BB7-2B4247C2FF8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C9D7BA6-B0AE-7302-465C-8E1624BCA2DE}"/>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FDCC5EC-C1FD-1C79-5694-1E7E3AB56192}"/>
              </a:ext>
            </a:extLst>
          </p:cNvPr>
          <p:cNvSpPr>
            <a:spLocks noGrp="1"/>
          </p:cNvSpPr>
          <p:nvPr>
            <p:ph type="body" idx="1"/>
          </p:nvPr>
        </p:nvSpPr>
        <p:spPr/>
        <p:txBody>
          <a:bodyPr/>
          <a:lstStyle/>
          <a:p>
            <a:pPr algn="l" rtl="0"/>
            <a:r>
              <a:rPr lang="en" b="1" i="0" u="none" baseline="0" dirty="0"/>
              <a:t>Climate change in modern times</a:t>
            </a:r>
          </a:p>
          <a:p>
            <a:endParaRPr lang="en" dirty="0"/>
          </a:p>
          <a:p>
            <a:pPr algn="l" rtl="0"/>
            <a:r>
              <a:rPr lang="en" b="0" i="0" u="none" baseline="0" dirty="0"/>
              <a:t>Since the early 20th century, temperatures have increasingly deviated from the fairly stable levels of previous centuries (top image). </a:t>
            </a:r>
            <a:r>
              <a:rPr lang="en" sz="1200" b="0" i="0" u="none" kern="1200" baseline="0" dirty="0">
                <a:solidFill>
                  <a:schemeClr val="tx1"/>
                </a:solidFill>
                <a:latin typeface="+mn-lt"/>
                <a:ea typeface="+mn-ea"/>
                <a:cs typeface="+mn-cs"/>
              </a:rPr>
              <a:t>Warming has been especially pronounced s</a:t>
            </a:r>
            <a:r>
              <a:rPr lang="en" b="0" i="0" u="none" baseline="0" dirty="0"/>
              <a:t>ince the 1970s</a:t>
            </a:r>
            <a:r>
              <a:rPr lang="en" sz="1200" b="0" i="0" u="none" kern="1200" baseline="0" dirty="0">
                <a:solidFill>
                  <a:schemeClr val="tx1"/>
                </a:solidFill>
                <a:latin typeface="+mn-lt"/>
                <a:ea typeface="+mn-ea"/>
                <a:cs typeface="+mn-cs"/>
              </a:rPr>
              <a:t>, with the decade 2014–2024 averaging about 1.2 degrees warmer than the second half of the 19th century. </a:t>
            </a:r>
          </a:p>
          <a:p>
            <a:endParaRPr lang="en" dirty="0"/>
          </a:p>
          <a:p>
            <a:pPr algn="l" rtl="0"/>
            <a:r>
              <a:rPr lang="en" b="0" i="0" u="none" baseline="0" dirty="0"/>
              <a:t>Precipitation has increased in some areas but decreased in others (bottom image). The reductions have mainly taken place in areas that were already dry.</a:t>
            </a:r>
            <a:endParaRPr lang="en" dirty="0"/>
          </a:p>
        </p:txBody>
      </p:sp>
      <p:sp>
        <p:nvSpPr>
          <p:cNvPr id="4" name="Platshållare för bildnummer 3">
            <a:extLst>
              <a:ext uri="{FF2B5EF4-FFF2-40B4-BE49-F238E27FC236}">
                <a16:creationId xmlns:a16="http://schemas.microsoft.com/office/drawing/2014/main" id="{3339EA60-DA72-847C-BC21-B3FDDDD464A6}"/>
              </a:ext>
            </a:extLst>
          </p:cNvPr>
          <p:cNvSpPr>
            <a:spLocks noGrp="1"/>
          </p:cNvSpPr>
          <p:nvPr>
            <p:ph type="sldNum" sz="quarter" idx="10"/>
          </p:nvPr>
        </p:nvSpPr>
        <p:spPr/>
        <p:txBody>
          <a:bodyPr/>
          <a:lstStyle/>
          <a:p>
            <a:pPr algn="l" rtl="0"/>
            <a:fld id="{25D82C8D-5D8F-4B0D-B6AA-08631FB95048}" type="slidenum">
              <a:rPr/>
              <a:t>5</a:t>
            </a:fld>
            <a:endParaRPr lang="en"/>
          </a:p>
        </p:txBody>
      </p:sp>
    </p:spTree>
    <p:extLst>
      <p:ext uri="{BB962C8B-B14F-4D97-AF65-F5344CB8AC3E}">
        <p14:creationId xmlns:p14="http://schemas.microsoft.com/office/powerpoint/2010/main" val="2789038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FC8CC-EE49-97F4-939E-56AB8DE34C0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CE7A38E-D219-82F3-5E88-1B2A06CBE171}"/>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6B1CEF5-55ED-35CB-5521-FF82D0C2FC8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b="1" i="0" u="none" baseline="0" dirty="0"/>
              <a:t>The consequences of global warming</a:t>
            </a:r>
            <a:endParaRPr lang="en"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p>
          <a:p>
            <a:pPr marL="0" marR="0" lvl="0" indent="0" algn="l" defTabSz="914400" rtl="0" eaLnBrk="1" fontAlgn="auto" latinLnBrk="0" hangingPunct="1">
              <a:lnSpc>
                <a:spcPct val="100000"/>
              </a:lnSpc>
              <a:spcBef>
                <a:spcPts val="0"/>
              </a:spcBef>
              <a:spcAft>
                <a:spcPts val="0"/>
              </a:spcAft>
              <a:buClrTx/>
              <a:buSzTx/>
              <a:buFontTx/>
              <a:buNone/>
              <a:tabLst/>
              <a:defRPr/>
            </a:pPr>
            <a:r>
              <a:rPr lang="en" b="0" i="0" u="none" baseline="0" dirty="0"/>
              <a:t>Over the past century, </a:t>
            </a:r>
            <a:r>
              <a:rPr lang="en-US" dirty="0"/>
              <a:t>rising temperatures have led to a continued decline in ice and snow cover. </a:t>
            </a:r>
            <a:r>
              <a:rPr lang="en" b="0" i="0" u="none" baseline="0" dirty="0"/>
              <a:t>In particular, Arctic sea ice has shrunk significantly, especially in summer (left image).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p>
          <a:p>
            <a:pPr marL="0" marR="0" lvl="0" indent="0" algn="l" defTabSz="914400" rtl="0" eaLnBrk="1" fontAlgn="auto" latinLnBrk="0" hangingPunct="1">
              <a:lnSpc>
                <a:spcPct val="100000"/>
              </a:lnSpc>
              <a:spcBef>
                <a:spcPts val="0"/>
              </a:spcBef>
              <a:spcAft>
                <a:spcPts val="0"/>
              </a:spcAft>
              <a:buClrTx/>
              <a:buSzTx/>
              <a:buFontTx/>
              <a:buNone/>
              <a:tabLst/>
              <a:defRPr/>
            </a:pPr>
            <a:r>
              <a:rPr lang="en" b="0" i="0" u="none" baseline="0" dirty="0"/>
              <a:t>Another consequence of global warming is that the world’s sea level has slowly but surely started to rise (bottom image). Since the early 20th century, the level has risen by nearly 25 cm. The rise is partly caused by glacier melting (see the photo showing Storglaciären at Kebnekaise). Another reason is that sea water expands as it warms.</a:t>
            </a:r>
            <a:endParaRPr lang="e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p>
          <a:p>
            <a:endParaRPr lang="en" dirty="0"/>
          </a:p>
        </p:txBody>
      </p:sp>
      <p:sp>
        <p:nvSpPr>
          <p:cNvPr id="4" name="Platshållare för bildnummer 3">
            <a:extLst>
              <a:ext uri="{FF2B5EF4-FFF2-40B4-BE49-F238E27FC236}">
                <a16:creationId xmlns:a16="http://schemas.microsoft.com/office/drawing/2014/main" id="{4FBF089A-A730-B403-0C9D-875DF4C42AB3}"/>
              </a:ext>
            </a:extLst>
          </p:cNvPr>
          <p:cNvSpPr>
            <a:spLocks noGrp="1"/>
          </p:cNvSpPr>
          <p:nvPr>
            <p:ph type="sldNum" sz="quarter" idx="10"/>
          </p:nvPr>
        </p:nvSpPr>
        <p:spPr/>
        <p:txBody>
          <a:bodyPr/>
          <a:lstStyle/>
          <a:p>
            <a:pPr algn="l" rtl="0"/>
            <a:fld id="{25D82C8D-5D8F-4B0D-B6AA-08631FB95048}" type="slidenum">
              <a:rPr/>
              <a:t>6</a:t>
            </a:fld>
            <a:endParaRPr lang="en"/>
          </a:p>
        </p:txBody>
      </p:sp>
    </p:spTree>
    <p:extLst>
      <p:ext uri="{BB962C8B-B14F-4D97-AF65-F5344CB8AC3E}">
        <p14:creationId xmlns:p14="http://schemas.microsoft.com/office/powerpoint/2010/main" val="1007104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E6CDA-C435-34E3-3A2A-A9A0BB280A2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31EFE6F-AFF7-8A1C-9745-CABBB07EA70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035CDAE-7BEB-31C1-C485-36F62317539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b="1" i="0" u="none" baseline="0" dirty="0"/>
              <a:t>Why is the climate changing now?</a:t>
            </a:r>
            <a:endParaRPr lang="en"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p>
          <a:p>
            <a:pPr marL="0" marR="0" lvl="0" indent="0" algn="l" defTabSz="914400" rtl="0" eaLnBrk="1" fontAlgn="auto" latinLnBrk="0" hangingPunct="1">
              <a:lnSpc>
                <a:spcPct val="100000"/>
              </a:lnSpc>
              <a:spcBef>
                <a:spcPts val="0"/>
              </a:spcBef>
              <a:spcAft>
                <a:spcPts val="0"/>
              </a:spcAft>
              <a:buClrTx/>
              <a:buSzTx/>
              <a:buFontTx/>
              <a:buNone/>
              <a:tabLst/>
              <a:defRPr/>
            </a:pPr>
            <a:r>
              <a:rPr lang="en" b="0" i="0" u="none" baseline="0" dirty="0"/>
              <a:t>The rise in temperature since the 19th century is consistent with the increase in carbon dioxide and other greenhouse gases in the air over the same period. The rapid warming since the 1970s can only be explained as the result of an amplified greenhouse effect.</a:t>
            </a:r>
            <a:endParaRPr lang="en" dirty="0"/>
          </a:p>
          <a:p>
            <a:endParaRPr lang="en" dirty="0"/>
          </a:p>
        </p:txBody>
      </p:sp>
      <p:sp>
        <p:nvSpPr>
          <p:cNvPr id="4" name="Platshållare för bildnummer 3">
            <a:extLst>
              <a:ext uri="{FF2B5EF4-FFF2-40B4-BE49-F238E27FC236}">
                <a16:creationId xmlns:a16="http://schemas.microsoft.com/office/drawing/2014/main" id="{827179B2-F116-41C6-E8B3-BA07292FD93A}"/>
              </a:ext>
            </a:extLst>
          </p:cNvPr>
          <p:cNvSpPr>
            <a:spLocks noGrp="1"/>
          </p:cNvSpPr>
          <p:nvPr>
            <p:ph type="sldNum" sz="quarter" idx="10"/>
          </p:nvPr>
        </p:nvSpPr>
        <p:spPr/>
        <p:txBody>
          <a:bodyPr/>
          <a:lstStyle/>
          <a:p>
            <a:pPr algn="l" rtl="0"/>
            <a:fld id="{25D82C8D-5D8F-4B0D-B6AA-08631FB95048}" type="slidenum">
              <a:rPr/>
              <a:t>7</a:t>
            </a:fld>
            <a:endParaRPr lang="en"/>
          </a:p>
        </p:txBody>
      </p:sp>
    </p:spTree>
    <p:extLst>
      <p:ext uri="{BB962C8B-B14F-4D97-AF65-F5344CB8AC3E}">
        <p14:creationId xmlns:p14="http://schemas.microsoft.com/office/powerpoint/2010/main" val="659665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45A42-511C-8473-8AA3-AB2E79B683C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1BF702F-80A6-2240-A420-79623DB30A46}"/>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189B829-CB5C-CF6F-C1D0-63774D136B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b="1" i="0" u="none" baseline="0" dirty="0"/>
              <a:t>Why hasn’t it become even warmer?</a:t>
            </a:r>
            <a:endParaRPr lang="en"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p>
          <a:p>
            <a:pPr marL="0" marR="0" lvl="0" indent="0" algn="l" defTabSz="914400" rtl="0" eaLnBrk="1" fontAlgn="auto" latinLnBrk="0" hangingPunct="1">
              <a:lnSpc>
                <a:spcPct val="100000"/>
              </a:lnSpc>
              <a:spcBef>
                <a:spcPts val="0"/>
              </a:spcBef>
              <a:spcAft>
                <a:spcPts val="0"/>
              </a:spcAft>
              <a:buClrTx/>
              <a:buSzTx/>
              <a:buFontTx/>
              <a:buNone/>
              <a:tabLst/>
              <a:defRPr/>
            </a:pPr>
            <a:r>
              <a:rPr lang="en" b="0" i="0" u="none" baseline="0" dirty="0"/>
              <a:t>Researchers calculate that if climate change had been caused solely by greenhouse gas emissions, the warming would have been slightly greater than what was actually measured (top graph).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p>
          <a:p>
            <a:pPr marL="0" marR="0" lvl="0" indent="0" algn="l" defTabSz="914400" rtl="0" eaLnBrk="1" fontAlgn="auto" latinLnBrk="0" hangingPunct="1">
              <a:lnSpc>
                <a:spcPct val="100000"/>
              </a:lnSpc>
              <a:spcBef>
                <a:spcPts val="0"/>
              </a:spcBef>
              <a:spcAft>
                <a:spcPts val="0"/>
              </a:spcAft>
              <a:buClrTx/>
              <a:buSzTx/>
              <a:buFontTx/>
              <a:buNone/>
              <a:tabLst/>
              <a:defRPr/>
            </a:pPr>
            <a:r>
              <a:rPr lang="en" b="0" i="0" u="none" baseline="0" dirty="0"/>
              <a:t>If these calculations also take into account particle emissions and natural climate forcings (volcanic eruptions and changes in solar radiation), the results are more consistent with the measured temperature increase (bottom graph). Both particulate matter emissions and natural climate forcings have counteracted warming in recent decades. If particulate matter emissions are reduced in the future, the greenhouse effect will become more pronounced.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p>
          <a:p>
            <a:pPr marL="0" marR="0" lvl="0" indent="0" algn="l" defTabSz="914400" rtl="0" eaLnBrk="1" fontAlgn="auto" latinLnBrk="0" hangingPunct="1">
              <a:lnSpc>
                <a:spcPct val="100000"/>
              </a:lnSpc>
              <a:spcBef>
                <a:spcPts val="0"/>
              </a:spcBef>
              <a:spcAft>
                <a:spcPts val="0"/>
              </a:spcAft>
              <a:buClrTx/>
              <a:buSzTx/>
              <a:buFontTx/>
              <a:buNone/>
              <a:tabLst/>
              <a:defRPr/>
            </a:pPr>
            <a:r>
              <a:rPr lang="en" b="0" i="0" u="none" baseline="0" dirty="0"/>
              <a:t>Particulate air pollutants are emitted from industry, power plants and traffic, as well as from small-scale combustion for heating, cooking, etc. (The satellite image shows particle veils over Bangladesh and eastern India.)</a:t>
            </a:r>
            <a:endParaRPr lang="en" dirty="0"/>
          </a:p>
        </p:txBody>
      </p:sp>
      <p:sp>
        <p:nvSpPr>
          <p:cNvPr id="4" name="Platshållare för bildnummer 3">
            <a:extLst>
              <a:ext uri="{FF2B5EF4-FFF2-40B4-BE49-F238E27FC236}">
                <a16:creationId xmlns:a16="http://schemas.microsoft.com/office/drawing/2014/main" id="{31E6CA9C-4283-CFF7-0C8D-13F031314797}"/>
              </a:ext>
            </a:extLst>
          </p:cNvPr>
          <p:cNvSpPr>
            <a:spLocks noGrp="1"/>
          </p:cNvSpPr>
          <p:nvPr>
            <p:ph type="sldNum" sz="quarter" idx="10"/>
          </p:nvPr>
        </p:nvSpPr>
        <p:spPr/>
        <p:txBody>
          <a:bodyPr/>
          <a:lstStyle/>
          <a:p>
            <a:pPr algn="l" rtl="0"/>
            <a:fld id="{25D82C8D-5D8F-4B0D-B6AA-08631FB95048}" type="slidenum">
              <a:rPr/>
              <a:t>8</a:t>
            </a:fld>
            <a:endParaRPr lang="en"/>
          </a:p>
        </p:txBody>
      </p:sp>
    </p:spTree>
    <p:extLst>
      <p:ext uri="{BB962C8B-B14F-4D97-AF65-F5344CB8AC3E}">
        <p14:creationId xmlns:p14="http://schemas.microsoft.com/office/powerpoint/2010/main" val="1150149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a:r>
              <a:rPr lang="en" b="1" i="0" u="none" baseline="0" dirty="0"/>
              <a:t>Where do carbon dioxide emissions come from?</a:t>
            </a:r>
          </a:p>
          <a:p>
            <a:endParaRPr lang="en" dirty="0"/>
          </a:p>
          <a:p>
            <a:pPr algn="l" rtl="0"/>
            <a:r>
              <a:rPr lang="en" b="0" i="0" u="none" baseline="0" dirty="0"/>
              <a:t>The rise in carbon dioxide levels in the atmosphere, and the resulting increase in the greenhouse effect, is mainly due to our use of coal, oil, fossil gas (natural gas) and similar </a:t>
            </a:r>
            <a:r>
              <a:rPr lang="en" b="1" i="0" u="none" baseline="0" dirty="0"/>
              <a:t>fossil fuels</a:t>
            </a:r>
            <a:r>
              <a:rPr lang="en" b="0" i="0" u="none" baseline="0" dirty="0"/>
              <a:t>. These fuels are composed of carbon compounds and are the remains of plants or animals that lived many millions of years ago. When we burn these fuels, their carbon content combines with oxygen and enters the air as carbon dioxide. (The photo on the left shows the extraction of oil from oil sands in Canada.)</a:t>
            </a:r>
          </a:p>
          <a:p>
            <a:endParaRPr lang="en" baseline="0" dirty="0"/>
          </a:p>
          <a:p>
            <a:pPr algn="l" rtl="0"/>
            <a:r>
              <a:rPr lang="en" b="0" i="0" u="none" baseline="0" dirty="0"/>
              <a:t>Wood and other </a:t>
            </a:r>
            <a:r>
              <a:rPr lang="en" b="1" i="0" u="none" baseline="0" dirty="0"/>
              <a:t>biofuels</a:t>
            </a:r>
            <a:r>
              <a:rPr lang="en" b="0" i="0" u="none" baseline="0" dirty="0"/>
              <a:t> are also composed of carbon compounds. Therefore, carbon dioxide is also produced when we use such fuels, but unlike fossil fuels, biofuels are part of a continuous cycle. </a:t>
            </a:r>
            <a:r>
              <a:rPr lang="en-US" dirty="0"/>
              <a:t>When we burn wood, the carbon dioxide released is the same that the trees recently absorbed from the atmosphere. If new trees are allowed to grow, this carbon dioxide will soon be reabsorbed and stored in the wood again. As a result, the use of biofuels generally does not contribute to the long-term amplification of the greenhouse effect. </a:t>
            </a:r>
            <a:endParaRPr lang="en" b="0" i="0" u="none" baseline="0" dirty="0"/>
          </a:p>
          <a:p>
            <a:endParaRPr lang="en" baseline="0" dirty="0"/>
          </a:p>
          <a:p>
            <a:pPr algn="l" rtl="0"/>
            <a:r>
              <a:rPr lang="en" b="0" i="0" u="none" baseline="0" dirty="0"/>
              <a:t>However, if we burn down forests or burn wood </a:t>
            </a:r>
            <a:r>
              <a:rPr lang="en" b="1" i="0" u="none" baseline="0" dirty="0"/>
              <a:t>without</a:t>
            </a:r>
            <a:r>
              <a:rPr lang="en" b="0" i="0" u="none" baseline="0" dirty="0"/>
              <a:t> replacing the trees with new forests, the carbon dioxide released remains in the atmosphere. </a:t>
            </a:r>
            <a:r>
              <a:rPr lang="en" b="1" i="0" u="none" baseline="0" dirty="0"/>
              <a:t>Deforestation</a:t>
            </a:r>
            <a:r>
              <a:rPr lang="en" b="0" i="0" u="none" baseline="0" dirty="0"/>
              <a:t> therefore contributes to an increase in atmospheric CO</a:t>
            </a:r>
            <a:r>
              <a:rPr lang="en" b="0" i="0" u="none" baseline="-25000" dirty="0"/>
              <a:t>2</a:t>
            </a:r>
            <a:r>
              <a:rPr lang="en" b="0" i="0" u="none" baseline="0" dirty="0"/>
              <a:t> levels and an increase in the greenhouse effect. (The photo on the right shows forests in Brazil being burned to convert to farmland.)</a:t>
            </a:r>
          </a:p>
          <a:p>
            <a:endParaRPr lang="en" baseline="0" dirty="0"/>
          </a:p>
        </p:txBody>
      </p:sp>
      <p:sp>
        <p:nvSpPr>
          <p:cNvPr id="4" name="Platshållare för bildnummer 3"/>
          <p:cNvSpPr>
            <a:spLocks noGrp="1"/>
          </p:cNvSpPr>
          <p:nvPr>
            <p:ph type="sldNum" sz="quarter" idx="10"/>
          </p:nvPr>
        </p:nvSpPr>
        <p:spPr/>
        <p:txBody>
          <a:bodyPr/>
          <a:lstStyle/>
          <a:p>
            <a:pPr algn="l" rtl="0"/>
            <a:fld id="{25D82C8D-5D8F-4B0D-B6AA-08631FB95048}" type="slidenum">
              <a:rPr/>
              <a:t>9</a:t>
            </a:fld>
            <a:endParaRPr lang="en"/>
          </a:p>
        </p:txBody>
      </p:sp>
    </p:spTree>
    <p:extLst>
      <p:ext uri="{BB962C8B-B14F-4D97-AF65-F5344CB8AC3E}">
        <p14:creationId xmlns:p14="http://schemas.microsoft.com/office/powerpoint/2010/main" val="3519417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a:t>Klicka här för att ändra format</a:t>
            </a:r>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CB96DB91-BEBF-4F4B-966F-B0CCE93D28D8}" type="datetimeFigureOut">
              <a:rPr lang="sv-SE" smtClean="0"/>
              <a:t>2025-02-12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490606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CB96DB91-BEBF-4F4B-966F-B0CCE93D28D8}" type="datetimeFigureOut">
              <a:rPr lang="sv-SE" smtClean="0"/>
              <a:t>2025-02-12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3870528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CB96DB91-BEBF-4F4B-966F-B0CCE93D28D8}" type="datetimeFigureOut">
              <a:rPr lang="sv-SE" smtClean="0"/>
              <a:t>2025-02-12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3307956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CB96DB91-BEBF-4F4B-966F-B0CCE93D28D8}" type="datetimeFigureOut">
              <a:rPr lang="sv-SE" smtClean="0"/>
              <a:t>2025-02-12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3534632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CB96DB91-BEBF-4F4B-966F-B0CCE93D28D8}" type="datetimeFigureOut">
              <a:rPr lang="sv-SE" smtClean="0"/>
              <a:t>2025-02-12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2496002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CB96DB91-BEBF-4F4B-966F-B0CCE93D28D8}" type="datetimeFigureOut">
              <a:rPr lang="sv-SE" smtClean="0"/>
              <a:t>2025-02-12</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1216389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CB96DB91-BEBF-4F4B-966F-B0CCE93D28D8}" type="datetimeFigureOut">
              <a:rPr lang="sv-SE" smtClean="0"/>
              <a:t>2025-02-12</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4163795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CB96DB91-BEBF-4F4B-966F-B0CCE93D28D8}" type="datetimeFigureOut">
              <a:rPr lang="sv-SE" smtClean="0"/>
              <a:t>2025-02-12</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494226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CB96DB91-BEBF-4F4B-966F-B0CCE93D28D8}" type="datetimeFigureOut">
              <a:rPr lang="sv-SE" smtClean="0"/>
              <a:t>2025-02-12</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3664355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CB96DB91-BEBF-4F4B-966F-B0CCE93D28D8}" type="datetimeFigureOut">
              <a:rPr lang="sv-SE" smtClean="0"/>
              <a:t>2025-02-12</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338989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CB96DB91-BEBF-4F4B-966F-B0CCE93D28D8}" type="datetimeFigureOut">
              <a:rPr lang="sv-SE" smtClean="0"/>
              <a:t>2025-02-12</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77CA167D-4BE4-491B-9834-2B17DB46FC45}" type="slidenum">
              <a:rPr lang="sv-SE" smtClean="0"/>
              <a:t>‹#›</a:t>
            </a:fld>
            <a:endParaRPr lang="sv-SE"/>
          </a:p>
        </p:txBody>
      </p:sp>
    </p:spTree>
    <p:extLst>
      <p:ext uri="{BB962C8B-B14F-4D97-AF65-F5344CB8AC3E}">
        <p14:creationId xmlns:p14="http://schemas.microsoft.com/office/powerpoint/2010/main" val="2513391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6DB91-BEBF-4F4B-966F-B0CCE93D28D8}" type="datetimeFigureOut">
              <a:rPr lang="sv-SE" smtClean="0"/>
              <a:t>2025-02-12</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CA167D-4BE4-491B-9834-2B17DB46FC45}" type="slidenum">
              <a:rPr lang="sv-SE" smtClean="0"/>
              <a:t>‹#›</a:t>
            </a:fld>
            <a:endParaRPr lang="sv-SE"/>
          </a:p>
        </p:txBody>
      </p:sp>
    </p:spTree>
    <p:extLst>
      <p:ext uri="{BB962C8B-B14F-4D97-AF65-F5344CB8AC3E}">
        <p14:creationId xmlns:p14="http://schemas.microsoft.com/office/powerpoint/2010/main" val="25702135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19927">
            <a:off x="2212094" y="-78490"/>
            <a:ext cx="4855497" cy="6959480"/>
          </a:xfrm>
          <a:prstGeom prst="rect">
            <a:avLst/>
          </a:prstGeom>
        </p:spPr>
      </p:pic>
      <p:pic>
        <p:nvPicPr>
          <p:cNvPr id="4" name="Picture 8" descr="NV_4F_P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374" y="260350"/>
            <a:ext cx="8985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4352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70178-6828-553B-438F-0B161D983431}"/>
            </a:ext>
          </a:extLst>
        </p:cNvPr>
        <p:cNvGrpSpPr/>
        <p:nvPr/>
      </p:nvGrpSpPr>
      <p:grpSpPr>
        <a:xfrm>
          <a:off x="0" y="0"/>
          <a:ext cx="0" cy="0"/>
          <a:chOff x="0" y="0"/>
          <a:chExt cx="0" cy="0"/>
        </a:xfrm>
      </p:grpSpPr>
      <p:sp>
        <p:nvSpPr>
          <p:cNvPr id="4" name="textruta 3">
            <a:extLst>
              <a:ext uri="{FF2B5EF4-FFF2-40B4-BE49-F238E27FC236}">
                <a16:creationId xmlns:a16="http://schemas.microsoft.com/office/drawing/2014/main" id="{F7F4157D-B10C-D5E4-844F-D6C4519101ED}"/>
              </a:ext>
            </a:extLst>
          </p:cNvPr>
          <p:cNvSpPr txBox="1"/>
          <p:nvPr/>
        </p:nvSpPr>
        <p:spPr>
          <a:xfrm>
            <a:off x="1331640" y="216000"/>
            <a:ext cx="6552750" cy="461665"/>
          </a:xfrm>
          <a:prstGeom prst="rect">
            <a:avLst/>
          </a:prstGeom>
          <a:noFill/>
        </p:spPr>
        <p:txBody>
          <a:bodyPr wrap="square" rtlCol="0">
            <a:spAutoFit/>
          </a:bodyPr>
          <a:lstStyle/>
          <a:p>
            <a:pPr algn="ctr" rtl="0"/>
            <a:r>
              <a:rPr lang="en" sz="2400" b="1" i="0" u="none" baseline="0" dirty="0"/>
              <a:t>How have carbon dioxide emissions changed?</a:t>
            </a:r>
            <a:endParaRPr lang="en" sz="2400" b="1" dirty="0"/>
          </a:p>
        </p:txBody>
      </p:sp>
      <p:sp>
        <p:nvSpPr>
          <p:cNvPr id="6" name="Rektangel 5">
            <a:extLst>
              <a:ext uri="{FF2B5EF4-FFF2-40B4-BE49-F238E27FC236}">
                <a16:creationId xmlns:a16="http://schemas.microsoft.com/office/drawing/2014/main" id="{EBF0234C-3BAA-CEB9-6F8C-D312CA5F2C4C}"/>
              </a:ext>
            </a:extLst>
          </p:cNvPr>
          <p:cNvSpPr/>
          <p:nvPr/>
        </p:nvSpPr>
        <p:spPr>
          <a:xfrm>
            <a:off x="1378978" y="6342121"/>
            <a:ext cx="1104790" cy="174407"/>
          </a:xfrm>
          <a:prstGeom prst="rect">
            <a:avLst/>
          </a:prstGeom>
        </p:spPr>
        <p:txBody>
          <a:bodyPr wrap="none">
            <a:spAutoFit/>
          </a:bodyPr>
          <a:lstStyle/>
          <a:p>
            <a:pPr algn="l" rtl="0"/>
            <a:r>
              <a:rPr lang="en" sz="800" b="0" i="0" u="none" baseline="30000" dirty="0">
                <a:solidFill>
                  <a:srgbClr val="000000"/>
                </a:solidFill>
                <a:latin typeface="Arial" panose="020B0604020202020204" pitchFamily="34" charset="0"/>
                <a:ea typeface="Arial" panose="020B0604020202020204" pitchFamily="34" charset="0"/>
                <a:cs typeface="Arial" panose="020B0604020202020204" pitchFamily="34" charset="0"/>
              </a:rPr>
              <a:t>FROM OUR WORLD IN DATA</a:t>
            </a:r>
          </a:p>
        </p:txBody>
      </p:sp>
      <p:sp>
        <p:nvSpPr>
          <p:cNvPr id="2" name="textruta 1">
            <a:extLst>
              <a:ext uri="{FF2B5EF4-FFF2-40B4-BE49-F238E27FC236}">
                <a16:creationId xmlns:a16="http://schemas.microsoft.com/office/drawing/2014/main" id="{41ACECAA-80C2-922C-3D5C-50EB7A3A95AC}"/>
              </a:ext>
            </a:extLst>
          </p:cNvPr>
          <p:cNvSpPr txBox="1"/>
          <p:nvPr/>
        </p:nvSpPr>
        <p:spPr>
          <a:xfrm>
            <a:off x="4788024" y="6385723"/>
            <a:ext cx="4133284" cy="261610"/>
          </a:xfrm>
          <a:prstGeom prst="rect">
            <a:avLst/>
          </a:prstGeom>
          <a:noFill/>
        </p:spPr>
        <p:txBody>
          <a:bodyPr wrap="square" rtlCol="0">
            <a:spAutoFit/>
          </a:bodyPr>
          <a:lstStyle/>
          <a:p>
            <a:pPr algn="l" rtl="0"/>
            <a:r>
              <a:rPr lang="en" sz="1100" b="0" i="0" u="none" baseline="0"/>
              <a:t> </a:t>
            </a:r>
            <a:endParaRPr lang="en" sz="1100" dirty="0"/>
          </a:p>
        </p:txBody>
      </p:sp>
      <p:pic>
        <p:nvPicPr>
          <p:cNvPr id="5" name="Bildobjekt 4" descr="En bild som visar text, karta, diagram, skärmbild&#10;&#10;Automatiskt genererad beskrivning">
            <a:extLst>
              <a:ext uri="{FF2B5EF4-FFF2-40B4-BE49-F238E27FC236}">
                <a16:creationId xmlns:a16="http://schemas.microsoft.com/office/drawing/2014/main" id="{54CFE184-319A-0648-D6BE-6A4D7AB6DD48}"/>
              </a:ext>
            </a:extLst>
          </p:cNvPr>
          <p:cNvPicPr>
            <a:picLocks noChangeAspect="1"/>
          </p:cNvPicPr>
          <p:nvPr/>
        </p:nvPicPr>
        <p:blipFill>
          <a:blip r:embed="rId3" cstate="print">
            <a:extLst>
              <a:ext uri="{28A0092B-C50C-407E-A947-70E740481C1C}">
                <a14:useLocalDpi xmlns:a14="http://schemas.microsoft.com/office/drawing/2010/main" val="0"/>
              </a:ext>
            </a:extLst>
          </a:blip>
          <a:srcRect r="9889" b="4034"/>
          <a:stretch/>
        </p:blipFill>
        <p:spPr>
          <a:xfrm>
            <a:off x="1475653" y="720000"/>
            <a:ext cx="6558524" cy="5822487"/>
          </a:xfrm>
          <a:prstGeom prst="rect">
            <a:avLst/>
          </a:prstGeom>
        </p:spPr>
      </p:pic>
    </p:spTree>
    <p:extLst>
      <p:ext uri="{BB962C8B-B14F-4D97-AF65-F5344CB8AC3E}">
        <p14:creationId xmlns:p14="http://schemas.microsoft.com/office/powerpoint/2010/main" val="1999357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64E48-0239-E5FA-4053-6A35392BCE17}"/>
            </a:ext>
          </a:extLst>
        </p:cNvPr>
        <p:cNvGrpSpPr/>
        <p:nvPr/>
      </p:nvGrpSpPr>
      <p:grpSpPr>
        <a:xfrm>
          <a:off x="0" y="0"/>
          <a:ext cx="0" cy="0"/>
          <a:chOff x="0" y="0"/>
          <a:chExt cx="0" cy="0"/>
        </a:xfrm>
      </p:grpSpPr>
      <p:sp>
        <p:nvSpPr>
          <p:cNvPr id="2" name="textruta 1">
            <a:extLst>
              <a:ext uri="{FF2B5EF4-FFF2-40B4-BE49-F238E27FC236}">
                <a16:creationId xmlns:a16="http://schemas.microsoft.com/office/drawing/2014/main" id="{0B3FDCFA-C055-A678-8901-D2C9F199D967}"/>
              </a:ext>
            </a:extLst>
          </p:cNvPr>
          <p:cNvSpPr txBox="1"/>
          <p:nvPr/>
        </p:nvSpPr>
        <p:spPr>
          <a:xfrm>
            <a:off x="4788024" y="6354151"/>
            <a:ext cx="4133284" cy="261610"/>
          </a:xfrm>
          <a:prstGeom prst="rect">
            <a:avLst/>
          </a:prstGeom>
          <a:noFill/>
        </p:spPr>
        <p:txBody>
          <a:bodyPr wrap="square" rtlCol="0">
            <a:spAutoFit/>
          </a:bodyPr>
          <a:lstStyle/>
          <a:p>
            <a:pPr algn="l" rtl="0"/>
            <a:r>
              <a:rPr lang="en" sz="1100" b="0" i="0" u="none" baseline="0"/>
              <a:t> </a:t>
            </a:r>
            <a:endParaRPr lang="en" sz="1100" dirty="0"/>
          </a:p>
        </p:txBody>
      </p:sp>
      <p:pic>
        <p:nvPicPr>
          <p:cNvPr id="4" name="Bildobjekt 3" descr="En bild som visar text, karta&#10;&#10;Automatiskt genererad beskrivning">
            <a:extLst>
              <a:ext uri="{FF2B5EF4-FFF2-40B4-BE49-F238E27FC236}">
                <a16:creationId xmlns:a16="http://schemas.microsoft.com/office/drawing/2014/main" id="{7C9EC9C4-3A37-86FB-FF8A-6BDCF44F3A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223157"/>
            <a:ext cx="8452182" cy="6416633"/>
          </a:xfrm>
          <a:prstGeom prst="rect">
            <a:avLst/>
          </a:prstGeom>
        </p:spPr>
      </p:pic>
    </p:spTree>
    <p:extLst>
      <p:ext uri="{BB962C8B-B14F-4D97-AF65-F5344CB8AC3E}">
        <p14:creationId xmlns:p14="http://schemas.microsoft.com/office/powerpoint/2010/main" val="3514629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1837346" y="216000"/>
            <a:ext cx="5315484" cy="461665"/>
          </a:xfrm>
          <a:prstGeom prst="rect">
            <a:avLst/>
          </a:prstGeom>
          <a:noFill/>
        </p:spPr>
        <p:txBody>
          <a:bodyPr wrap="square" rtlCol="0">
            <a:spAutoFit/>
          </a:bodyPr>
          <a:lstStyle/>
          <a:p>
            <a:pPr algn="ctr" rtl="0"/>
            <a:r>
              <a:rPr lang="en" sz="2400" b="1" i="0" u="none" baseline="0" dirty="0"/>
              <a:t>Other greenhouse gas emissions</a:t>
            </a:r>
            <a:endParaRPr lang="en" sz="2400" b="1" dirty="0"/>
          </a:p>
        </p:txBody>
      </p:sp>
      <p:sp>
        <p:nvSpPr>
          <p:cNvPr id="3" name="Rektangel 2"/>
          <p:cNvSpPr/>
          <p:nvPr/>
        </p:nvSpPr>
        <p:spPr>
          <a:xfrm rot="16200000">
            <a:off x="8187820" y="1335443"/>
            <a:ext cx="1218603" cy="174407"/>
          </a:xfrm>
          <a:prstGeom prst="rect">
            <a:avLst/>
          </a:prstGeom>
        </p:spPr>
        <p:txBody>
          <a:bodyPr wrap="none">
            <a:spAutoFit/>
          </a:bodyPr>
          <a:lstStyle/>
          <a:p>
            <a:pPr algn="l" rtl="0"/>
            <a:r>
              <a:rPr lang="en" sz="800" b="0" i="0" u="none" baseline="30000">
                <a:solidFill>
                  <a:srgbClr val="000000"/>
                </a:solidFill>
                <a:latin typeface="Arial" panose="020B0604020202020204" pitchFamily="34" charset="0"/>
                <a:ea typeface="Arial" panose="020B0604020202020204" pitchFamily="34" charset="0"/>
                <a:cs typeface="Arial" panose="020B0604020202020204" pitchFamily="34" charset="0"/>
              </a:rPr>
              <a:t>ANDRÉ MASLENNIKOV, AZOTE</a:t>
            </a:r>
          </a:p>
        </p:txBody>
      </p:sp>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723" y="932395"/>
            <a:ext cx="8174193" cy="5362080"/>
          </a:xfrm>
          <a:prstGeom prst="rect">
            <a:avLst/>
          </a:prstGeom>
        </p:spPr>
      </p:pic>
      <p:sp>
        <p:nvSpPr>
          <p:cNvPr id="2" name="textruta 1">
            <a:extLst>
              <a:ext uri="{FF2B5EF4-FFF2-40B4-BE49-F238E27FC236}">
                <a16:creationId xmlns:a16="http://schemas.microsoft.com/office/drawing/2014/main" id="{B5862013-6FE9-A6F0-A2F2-9365EDC55294}"/>
              </a:ext>
            </a:extLst>
          </p:cNvPr>
          <p:cNvSpPr txBox="1"/>
          <p:nvPr/>
        </p:nvSpPr>
        <p:spPr>
          <a:xfrm>
            <a:off x="4788024" y="6354151"/>
            <a:ext cx="4133284" cy="261610"/>
          </a:xfrm>
          <a:prstGeom prst="rect">
            <a:avLst/>
          </a:prstGeom>
          <a:noFill/>
        </p:spPr>
        <p:txBody>
          <a:bodyPr wrap="square" rtlCol="0">
            <a:spAutoFit/>
          </a:bodyPr>
          <a:lstStyle/>
          <a:p>
            <a:pPr algn="l" rtl="0"/>
            <a:r>
              <a:rPr lang="en" sz="1100" b="0" i="0" u="none" baseline="0"/>
              <a:t> </a:t>
            </a:r>
            <a:endParaRPr lang="en" sz="1100" dirty="0"/>
          </a:p>
        </p:txBody>
      </p:sp>
    </p:spTree>
    <p:extLst>
      <p:ext uri="{BB962C8B-B14F-4D97-AF65-F5344CB8AC3E}">
        <p14:creationId xmlns:p14="http://schemas.microsoft.com/office/powerpoint/2010/main" val="2500316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1837346" y="216000"/>
            <a:ext cx="5315484" cy="461665"/>
          </a:xfrm>
          <a:prstGeom prst="rect">
            <a:avLst/>
          </a:prstGeom>
          <a:noFill/>
        </p:spPr>
        <p:txBody>
          <a:bodyPr wrap="square" rtlCol="0">
            <a:spAutoFit/>
          </a:bodyPr>
          <a:lstStyle/>
          <a:p>
            <a:pPr algn="ctr" rtl="0"/>
            <a:r>
              <a:rPr lang="en" sz="2400" b="1" i="0" u="none" baseline="0" dirty="0"/>
              <a:t>Climate models</a:t>
            </a:r>
            <a:endParaRPr lang="en" sz="2400" b="1" dirty="0"/>
          </a:p>
        </p:txBody>
      </p:sp>
      <p:pic>
        <p:nvPicPr>
          <p:cNvPr id="2" name="Bildobjekt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509" y="1115367"/>
            <a:ext cx="7694396" cy="5154804"/>
          </a:xfrm>
          <a:prstGeom prst="rect">
            <a:avLst/>
          </a:prstGeom>
        </p:spPr>
      </p:pic>
      <p:sp>
        <p:nvSpPr>
          <p:cNvPr id="3" name="textruta 2">
            <a:extLst>
              <a:ext uri="{FF2B5EF4-FFF2-40B4-BE49-F238E27FC236}">
                <a16:creationId xmlns:a16="http://schemas.microsoft.com/office/drawing/2014/main" id="{3EE5AD3C-597E-DE2D-A481-2EF46A34792D}"/>
              </a:ext>
            </a:extLst>
          </p:cNvPr>
          <p:cNvSpPr txBox="1"/>
          <p:nvPr/>
        </p:nvSpPr>
        <p:spPr>
          <a:xfrm>
            <a:off x="4788024" y="6354151"/>
            <a:ext cx="4133284" cy="261610"/>
          </a:xfrm>
          <a:prstGeom prst="rect">
            <a:avLst/>
          </a:prstGeom>
          <a:noFill/>
        </p:spPr>
        <p:txBody>
          <a:bodyPr wrap="square" rtlCol="0">
            <a:spAutoFit/>
          </a:bodyPr>
          <a:lstStyle/>
          <a:p>
            <a:pPr algn="l" rtl="0"/>
            <a:r>
              <a:rPr lang="en" sz="1100" b="0" i="0" u="none" baseline="0"/>
              <a:t> </a:t>
            </a:r>
            <a:endParaRPr lang="en" sz="1100" dirty="0"/>
          </a:p>
        </p:txBody>
      </p:sp>
    </p:spTree>
    <p:extLst>
      <p:ext uri="{BB962C8B-B14F-4D97-AF65-F5344CB8AC3E}">
        <p14:creationId xmlns:p14="http://schemas.microsoft.com/office/powerpoint/2010/main" val="3807624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B0F37-12F1-CCB4-D290-0E1517FC2354}"/>
            </a:ext>
          </a:extLst>
        </p:cNvPr>
        <p:cNvGrpSpPr/>
        <p:nvPr/>
      </p:nvGrpSpPr>
      <p:grpSpPr>
        <a:xfrm>
          <a:off x="0" y="0"/>
          <a:ext cx="0" cy="0"/>
          <a:chOff x="0" y="0"/>
          <a:chExt cx="0" cy="0"/>
        </a:xfrm>
      </p:grpSpPr>
      <p:sp>
        <p:nvSpPr>
          <p:cNvPr id="4" name="textruta 3">
            <a:extLst>
              <a:ext uri="{FF2B5EF4-FFF2-40B4-BE49-F238E27FC236}">
                <a16:creationId xmlns:a16="http://schemas.microsoft.com/office/drawing/2014/main" id="{E96A892B-748D-A2B7-10B4-ABEB2936D339}"/>
              </a:ext>
            </a:extLst>
          </p:cNvPr>
          <p:cNvSpPr txBox="1"/>
          <p:nvPr/>
        </p:nvSpPr>
        <p:spPr>
          <a:xfrm>
            <a:off x="922862" y="216000"/>
            <a:ext cx="7177530" cy="461665"/>
          </a:xfrm>
          <a:prstGeom prst="rect">
            <a:avLst/>
          </a:prstGeom>
          <a:noFill/>
        </p:spPr>
        <p:txBody>
          <a:bodyPr wrap="square" rtlCol="0">
            <a:spAutoFit/>
          </a:bodyPr>
          <a:lstStyle/>
          <a:p>
            <a:pPr algn="ctr" rtl="0"/>
            <a:r>
              <a:rPr lang="en" sz="2400" b="1" i="0" u="none" baseline="0" dirty="0"/>
              <a:t>Scenarios for CO</a:t>
            </a:r>
            <a:r>
              <a:rPr lang="en" sz="2400" b="1" i="0" u="none" baseline="-25000" dirty="0"/>
              <a:t>2</a:t>
            </a:r>
            <a:r>
              <a:rPr lang="en" sz="2400" b="1" i="0" u="none" baseline="0" dirty="0"/>
              <a:t> emissions and levels</a:t>
            </a:r>
            <a:endParaRPr lang="en" sz="2400" b="1" dirty="0"/>
          </a:p>
        </p:txBody>
      </p:sp>
      <p:sp>
        <p:nvSpPr>
          <p:cNvPr id="6" name="Rektangel 5">
            <a:extLst>
              <a:ext uri="{FF2B5EF4-FFF2-40B4-BE49-F238E27FC236}">
                <a16:creationId xmlns:a16="http://schemas.microsoft.com/office/drawing/2014/main" id="{6F900BFD-A188-4B50-4079-68F17C0F689F}"/>
              </a:ext>
            </a:extLst>
          </p:cNvPr>
          <p:cNvSpPr/>
          <p:nvPr/>
        </p:nvSpPr>
        <p:spPr>
          <a:xfrm>
            <a:off x="899592" y="6206921"/>
            <a:ext cx="771365" cy="174407"/>
          </a:xfrm>
          <a:prstGeom prst="rect">
            <a:avLst/>
          </a:prstGeom>
        </p:spPr>
        <p:txBody>
          <a:bodyPr wrap="none">
            <a:spAutoFit/>
          </a:bodyPr>
          <a:lstStyle/>
          <a:p>
            <a:pPr algn="l" rtl="0"/>
            <a:r>
              <a:rPr lang="en" sz="800" b="0" i="0" u="none" baseline="30000">
                <a:solidFill>
                  <a:srgbClr val="000000"/>
                </a:solidFill>
                <a:latin typeface="Arial" panose="020B0604020202020204" pitchFamily="34" charset="0"/>
                <a:ea typeface="Arial" panose="020B0604020202020204" pitchFamily="34" charset="0"/>
                <a:cs typeface="Arial" panose="020B0604020202020204" pitchFamily="34" charset="0"/>
              </a:rPr>
              <a:t>FROM IPCC (2021)</a:t>
            </a:r>
          </a:p>
        </p:txBody>
      </p:sp>
      <p:pic>
        <p:nvPicPr>
          <p:cNvPr id="9" name="Bildobjekt 8" descr="En bild som visar text, skärmbild, diagram, Graf&#10;&#10;Automatiskt genererad beskrivning">
            <a:extLst>
              <a:ext uri="{FF2B5EF4-FFF2-40B4-BE49-F238E27FC236}">
                <a16:creationId xmlns:a16="http://schemas.microsoft.com/office/drawing/2014/main" id="{9AE65172-7FE7-7692-E4AC-9D8432AA4B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798" y="822663"/>
            <a:ext cx="7177530" cy="5342641"/>
          </a:xfrm>
          <a:prstGeom prst="rect">
            <a:avLst/>
          </a:prstGeom>
        </p:spPr>
      </p:pic>
      <p:sp>
        <p:nvSpPr>
          <p:cNvPr id="2" name="textruta 1">
            <a:extLst>
              <a:ext uri="{FF2B5EF4-FFF2-40B4-BE49-F238E27FC236}">
                <a16:creationId xmlns:a16="http://schemas.microsoft.com/office/drawing/2014/main" id="{F28D8333-9BFB-54F2-41F7-775EA18E7778}"/>
              </a:ext>
            </a:extLst>
          </p:cNvPr>
          <p:cNvSpPr txBox="1"/>
          <p:nvPr/>
        </p:nvSpPr>
        <p:spPr>
          <a:xfrm>
            <a:off x="4788024" y="6354151"/>
            <a:ext cx="4133284" cy="261610"/>
          </a:xfrm>
          <a:prstGeom prst="rect">
            <a:avLst/>
          </a:prstGeom>
          <a:noFill/>
        </p:spPr>
        <p:txBody>
          <a:bodyPr wrap="square" rtlCol="0">
            <a:spAutoFit/>
          </a:bodyPr>
          <a:lstStyle/>
          <a:p>
            <a:pPr algn="l" rtl="0"/>
            <a:r>
              <a:rPr lang="en" sz="1100" b="0" i="0" u="none" baseline="0"/>
              <a:t> </a:t>
            </a:r>
            <a:endParaRPr lang="en" sz="1100" dirty="0"/>
          </a:p>
        </p:txBody>
      </p:sp>
      <p:pic>
        <p:nvPicPr>
          <p:cNvPr id="8" name="Bildobjekt 7" descr="En bild som visar text, skärmbild, diagram, Graf&#10;&#10;Automatiskt genererad beskrivning">
            <a:extLst>
              <a:ext uri="{FF2B5EF4-FFF2-40B4-BE49-F238E27FC236}">
                <a16:creationId xmlns:a16="http://schemas.microsoft.com/office/drawing/2014/main" id="{F4848806-83C9-F52D-A28F-3D639B924328}"/>
              </a:ext>
            </a:extLst>
          </p:cNvPr>
          <p:cNvPicPr>
            <a:picLocks noChangeAspect="1"/>
          </p:cNvPicPr>
          <p:nvPr/>
        </p:nvPicPr>
        <p:blipFill>
          <a:blip r:embed="rId4">
            <a:extLst>
              <a:ext uri="{28A0092B-C50C-407E-A947-70E740481C1C}">
                <a14:useLocalDpi xmlns:a14="http://schemas.microsoft.com/office/drawing/2010/main" val="0"/>
              </a:ext>
            </a:extLst>
          </a:blip>
          <a:srcRect r="17831" b="5369"/>
          <a:stretch/>
        </p:blipFill>
        <p:spPr>
          <a:xfrm>
            <a:off x="973789" y="720000"/>
            <a:ext cx="7281531" cy="5690262"/>
          </a:xfrm>
          <a:prstGeom prst="rect">
            <a:avLst/>
          </a:prstGeom>
        </p:spPr>
      </p:pic>
    </p:spTree>
    <p:extLst>
      <p:ext uri="{BB962C8B-B14F-4D97-AF65-F5344CB8AC3E}">
        <p14:creationId xmlns:p14="http://schemas.microsoft.com/office/powerpoint/2010/main" val="3617223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F6990-9D62-F1B2-C6CA-A635E28288D8}"/>
            </a:ext>
          </a:extLst>
        </p:cNvPr>
        <p:cNvGrpSpPr/>
        <p:nvPr/>
      </p:nvGrpSpPr>
      <p:grpSpPr>
        <a:xfrm>
          <a:off x="0" y="0"/>
          <a:ext cx="0" cy="0"/>
          <a:chOff x="0" y="0"/>
          <a:chExt cx="0" cy="0"/>
        </a:xfrm>
      </p:grpSpPr>
      <p:sp>
        <p:nvSpPr>
          <p:cNvPr id="4" name="textruta 3">
            <a:extLst>
              <a:ext uri="{FF2B5EF4-FFF2-40B4-BE49-F238E27FC236}">
                <a16:creationId xmlns:a16="http://schemas.microsoft.com/office/drawing/2014/main" id="{89551ED9-935A-5254-709A-61593CED0A47}"/>
              </a:ext>
            </a:extLst>
          </p:cNvPr>
          <p:cNvSpPr txBox="1"/>
          <p:nvPr/>
        </p:nvSpPr>
        <p:spPr>
          <a:xfrm>
            <a:off x="1475656" y="260648"/>
            <a:ext cx="3178733" cy="830997"/>
          </a:xfrm>
          <a:prstGeom prst="rect">
            <a:avLst/>
          </a:prstGeom>
          <a:noFill/>
        </p:spPr>
        <p:txBody>
          <a:bodyPr wrap="square" rtlCol="0">
            <a:spAutoFit/>
          </a:bodyPr>
          <a:lstStyle/>
          <a:p>
            <a:pPr algn="ctr" rtl="0"/>
            <a:r>
              <a:rPr lang="en" sz="2400" b="1" i="0" u="none" baseline="0"/>
              <a:t>Warming</a:t>
            </a:r>
          </a:p>
          <a:p>
            <a:pPr algn="ctr" rtl="0"/>
            <a:r>
              <a:rPr lang="en" sz="2400" b="1" i="0" u="none" baseline="0"/>
              <a:t>up to the year 2100</a:t>
            </a:r>
            <a:endParaRPr lang="en" sz="2400" b="1" dirty="0"/>
          </a:p>
        </p:txBody>
      </p:sp>
      <p:sp>
        <p:nvSpPr>
          <p:cNvPr id="2" name="textruta 1">
            <a:extLst>
              <a:ext uri="{FF2B5EF4-FFF2-40B4-BE49-F238E27FC236}">
                <a16:creationId xmlns:a16="http://schemas.microsoft.com/office/drawing/2014/main" id="{681212B5-7006-B900-8698-5D99BE7CBCBA}"/>
              </a:ext>
            </a:extLst>
          </p:cNvPr>
          <p:cNvSpPr txBox="1"/>
          <p:nvPr/>
        </p:nvSpPr>
        <p:spPr>
          <a:xfrm>
            <a:off x="7524328" y="5733256"/>
            <a:ext cx="1396980" cy="769441"/>
          </a:xfrm>
          <a:prstGeom prst="rect">
            <a:avLst/>
          </a:prstGeom>
          <a:noFill/>
        </p:spPr>
        <p:txBody>
          <a:bodyPr wrap="square" rtlCol="0">
            <a:spAutoFit/>
          </a:bodyPr>
          <a:lstStyle/>
          <a:p>
            <a:pPr algn="l" rtl="0"/>
            <a:r>
              <a:rPr lang="en" sz="1100" b="0" i="0" u="none" baseline="0"/>
              <a:t> </a:t>
            </a:r>
            <a:endParaRPr lang="en" sz="1100" dirty="0"/>
          </a:p>
        </p:txBody>
      </p:sp>
      <p:pic>
        <p:nvPicPr>
          <p:cNvPr id="6" name="Bildobjekt 5" descr="En bild som visar text, skärmbild, diagram, linje&#10;&#10;Automatiskt genererad beskrivning">
            <a:extLst>
              <a:ext uri="{FF2B5EF4-FFF2-40B4-BE49-F238E27FC236}">
                <a16:creationId xmlns:a16="http://schemas.microsoft.com/office/drawing/2014/main" id="{C051693B-8840-2E68-A4A9-775F18C38B6B}"/>
              </a:ext>
            </a:extLst>
          </p:cNvPr>
          <p:cNvPicPr>
            <a:picLocks noChangeAspect="1"/>
          </p:cNvPicPr>
          <p:nvPr/>
        </p:nvPicPr>
        <p:blipFill>
          <a:blip r:embed="rId3" cstate="print">
            <a:extLst>
              <a:ext uri="{28A0092B-C50C-407E-A947-70E740481C1C}">
                <a14:useLocalDpi xmlns:a14="http://schemas.microsoft.com/office/drawing/2010/main" val="0"/>
              </a:ext>
            </a:extLst>
          </a:blip>
          <a:srcRect t="953"/>
          <a:stretch/>
        </p:blipFill>
        <p:spPr>
          <a:xfrm>
            <a:off x="1512000" y="36000"/>
            <a:ext cx="5537709" cy="6629375"/>
          </a:xfrm>
          <a:prstGeom prst="rect">
            <a:avLst/>
          </a:prstGeom>
        </p:spPr>
      </p:pic>
      <p:sp>
        <p:nvSpPr>
          <p:cNvPr id="9" name="Rektangel 8">
            <a:extLst>
              <a:ext uri="{FF2B5EF4-FFF2-40B4-BE49-F238E27FC236}">
                <a16:creationId xmlns:a16="http://schemas.microsoft.com/office/drawing/2014/main" id="{DFDEF19A-A614-B2D8-B59D-E1F4FEF2BD94}"/>
              </a:ext>
            </a:extLst>
          </p:cNvPr>
          <p:cNvSpPr/>
          <p:nvPr/>
        </p:nvSpPr>
        <p:spPr>
          <a:xfrm>
            <a:off x="1512000" y="260648"/>
            <a:ext cx="2771968" cy="6480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ruta 6">
            <a:extLst>
              <a:ext uri="{FF2B5EF4-FFF2-40B4-BE49-F238E27FC236}">
                <a16:creationId xmlns:a16="http://schemas.microsoft.com/office/drawing/2014/main" id="{224C4606-3A21-4E52-09DB-794DBD2E358A}"/>
              </a:ext>
            </a:extLst>
          </p:cNvPr>
          <p:cNvSpPr txBox="1"/>
          <p:nvPr/>
        </p:nvSpPr>
        <p:spPr>
          <a:xfrm>
            <a:off x="1556423" y="226995"/>
            <a:ext cx="3024358" cy="830997"/>
          </a:xfrm>
          <a:prstGeom prst="rect">
            <a:avLst/>
          </a:prstGeom>
          <a:noFill/>
        </p:spPr>
        <p:txBody>
          <a:bodyPr wrap="square" rtlCol="0">
            <a:spAutoFit/>
          </a:bodyPr>
          <a:lstStyle/>
          <a:p>
            <a:pPr algn="ctr" rtl="0"/>
            <a:r>
              <a:rPr lang="en" sz="2400" b="1" i="0" u="none" baseline="0" dirty="0"/>
              <a:t>Warming </a:t>
            </a:r>
            <a:br>
              <a:rPr lang="en" sz="2400" b="1" i="0" u="none" baseline="0" dirty="0"/>
            </a:br>
            <a:r>
              <a:rPr lang="en" sz="2400" b="1" i="0" u="none" baseline="0" dirty="0"/>
              <a:t>until the year 2100</a:t>
            </a:r>
            <a:endParaRPr lang="en" sz="2400" b="1" dirty="0"/>
          </a:p>
        </p:txBody>
      </p:sp>
    </p:spTree>
    <p:extLst>
      <p:ext uri="{BB962C8B-B14F-4D97-AF65-F5344CB8AC3E}">
        <p14:creationId xmlns:p14="http://schemas.microsoft.com/office/powerpoint/2010/main" val="1187210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5D09B-18FB-28A8-99F5-96320CC9BEFF}"/>
            </a:ext>
          </a:extLst>
        </p:cNvPr>
        <p:cNvGrpSpPr/>
        <p:nvPr/>
      </p:nvGrpSpPr>
      <p:grpSpPr>
        <a:xfrm>
          <a:off x="0" y="0"/>
          <a:ext cx="0" cy="0"/>
          <a:chOff x="0" y="0"/>
          <a:chExt cx="0" cy="0"/>
        </a:xfrm>
      </p:grpSpPr>
      <p:sp>
        <p:nvSpPr>
          <p:cNvPr id="4" name="textruta 3">
            <a:extLst>
              <a:ext uri="{FF2B5EF4-FFF2-40B4-BE49-F238E27FC236}">
                <a16:creationId xmlns:a16="http://schemas.microsoft.com/office/drawing/2014/main" id="{5594E0A1-D16E-B6CC-6053-91F66D522362}"/>
              </a:ext>
            </a:extLst>
          </p:cNvPr>
          <p:cNvSpPr txBox="1"/>
          <p:nvPr/>
        </p:nvSpPr>
        <p:spPr>
          <a:xfrm>
            <a:off x="659215" y="216000"/>
            <a:ext cx="7921255" cy="461665"/>
          </a:xfrm>
          <a:prstGeom prst="rect">
            <a:avLst/>
          </a:prstGeom>
          <a:noFill/>
        </p:spPr>
        <p:txBody>
          <a:bodyPr wrap="square" rtlCol="0">
            <a:spAutoFit/>
          </a:bodyPr>
          <a:lstStyle/>
          <a:p>
            <a:pPr algn="ctr" rtl="0"/>
            <a:r>
              <a:rPr lang="en" sz="2400" b="1" i="0" u="none" baseline="0" dirty="0"/>
              <a:t>Possible warming in </a:t>
            </a:r>
            <a:r>
              <a:rPr lang="en" sz="2400" b="1" dirty="0"/>
              <a:t>northern Europe </a:t>
            </a:r>
            <a:r>
              <a:rPr lang="en" sz="2400" b="1" i="0" u="none" baseline="0" dirty="0"/>
              <a:t>during this century</a:t>
            </a:r>
            <a:endParaRPr lang="en" sz="2400" b="1" dirty="0"/>
          </a:p>
        </p:txBody>
      </p:sp>
      <p:sp>
        <p:nvSpPr>
          <p:cNvPr id="12" name="textruta 11">
            <a:extLst>
              <a:ext uri="{FF2B5EF4-FFF2-40B4-BE49-F238E27FC236}">
                <a16:creationId xmlns:a16="http://schemas.microsoft.com/office/drawing/2014/main" id="{4B58EB78-95CA-C25E-51CD-FEB411EF16E1}"/>
              </a:ext>
            </a:extLst>
          </p:cNvPr>
          <p:cNvSpPr txBox="1"/>
          <p:nvPr/>
        </p:nvSpPr>
        <p:spPr>
          <a:xfrm>
            <a:off x="2267744" y="5517232"/>
            <a:ext cx="5472608" cy="292388"/>
          </a:xfrm>
          <a:prstGeom prst="rect">
            <a:avLst/>
          </a:prstGeom>
          <a:noFill/>
        </p:spPr>
        <p:txBody>
          <a:bodyPr wrap="square" rtlCol="0">
            <a:spAutoFit/>
          </a:bodyPr>
          <a:lstStyle/>
          <a:p>
            <a:pPr algn="l" rtl="0"/>
            <a:r>
              <a:rPr lang="en" sz="1300" b="0" i="0" u="none" baseline="0"/>
              <a:t>The comparison is for the period 2071–2100 versus the period 1971–2000.</a:t>
            </a:r>
          </a:p>
        </p:txBody>
      </p:sp>
      <p:sp>
        <p:nvSpPr>
          <p:cNvPr id="2" name="textruta 1">
            <a:extLst>
              <a:ext uri="{FF2B5EF4-FFF2-40B4-BE49-F238E27FC236}">
                <a16:creationId xmlns:a16="http://schemas.microsoft.com/office/drawing/2014/main" id="{1B4F6EB9-D1A3-0A6D-41AA-FC00BE87ECC9}"/>
              </a:ext>
            </a:extLst>
          </p:cNvPr>
          <p:cNvSpPr txBox="1"/>
          <p:nvPr/>
        </p:nvSpPr>
        <p:spPr>
          <a:xfrm>
            <a:off x="4788024" y="6354151"/>
            <a:ext cx="4133284" cy="261610"/>
          </a:xfrm>
          <a:prstGeom prst="rect">
            <a:avLst/>
          </a:prstGeom>
          <a:noFill/>
        </p:spPr>
        <p:txBody>
          <a:bodyPr wrap="square" rtlCol="0">
            <a:spAutoFit/>
          </a:bodyPr>
          <a:lstStyle/>
          <a:p>
            <a:pPr algn="l" rtl="0"/>
            <a:r>
              <a:rPr lang="en" sz="1100" b="0" i="0" u="none" baseline="0"/>
              <a:t> </a:t>
            </a:r>
            <a:endParaRPr lang="en" sz="1100" dirty="0"/>
          </a:p>
        </p:txBody>
      </p:sp>
      <p:pic>
        <p:nvPicPr>
          <p:cNvPr id="5" name="Bildobjekt 4" descr="En bild som visar text, karta&#10;&#10;Automatiskt genererad beskrivning">
            <a:extLst>
              <a:ext uri="{FF2B5EF4-FFF2-40B4-BE49-F238E27FC236}">
                <a16:creationId xmlns:a16="http://schemas.microsoft.com/office/drawing/2014/main" id="{2C6258E0-8A62-2C06-013F-476070FD3663}"/>
              </a:ext>
            </a:extLst>
          </p:cNvPr>
          <p:cNvPicPr>
            <a:picLocks noChangeAspect="1"/>
          </p:cNvPicPr>
          <p:nvPr/>
        </p:nvPicPr>
        <p:blipFill>
          <a:blip r:embed="rId3" cstate="print">
            <a:extLst>
              <a:ext uri="{28A0092B-C50C-407E-A947-70E740481C1C}">
                <a14:useLocalDpi xmlns:a14="http://schemas.microsoft.com/office/drawing/2010/main" val="0"/>
              </a:ext>
            </a:extLst>
          </a:blip>
          <a:srcRect t="5502"/>
          <a:stretch/>
        </p:blipFill>
        <p:spPr>
          <a:xfrm>
            <a:off x="251520" y="908720"/>
            <a:ext cx="8626162" cy="4893916"/>
          </a:xfrm>
          <a:prstGeom prst="rect">
            <a:avLst/>
          </a:prstGeom>
        </p:spPr>
      </p:pic>
    </p:spTree>
    <p:extLst>
      <p:ext uri="{BB962C8B-B14F-4D97-AF65-F5344CB8AC3E}">
        <p14:creationId xmlns:p14="http://schemas.microsoft.com/office/powerpoint/2010/main" val="3988715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83740-2D00-081C-6D1A-A2C170B46199}"/>
            </a:ext>
          </a:extLst>
        </p:cNvPr>
        <p:cNvGrpSpPr/>
        <p:nvPr/>
      </p:nvGrpSpPr>
      <p:grpSpPr>
        <a:xfrm>
          <a:off x="0" y="0"/>
          <a:ext cx="0" cy="0"/>
          <a:chOff x="0" y="0"/>
          <a:chExt cx="0" cy="0"/>
        </a:xfrm>
      </p:grpSpPr>
      <p:sp>
        <p:nvSpPr>
          <p:cNvPr id="4" name="textruta 3">
            <a:extLst>
              <a:ext uri="{FF2B5EF4-FFF2-40B4-BE49-F238E27FC236}">
                <a16:creationId xmlns:a16="http://schemas.microsoft.com/office/drawing/2014/main" id="{47F3A32F-33C2-AA1A-85F9-F2DA75F619FA}"/>
              </a:ext>
            </a:extLst>
          </p:cNvPr>
          <p:cNvSpPr txBox="1"/>
          <p:nvPr/>
        </p:nvSpPr>
        <p:spPr>
          <a:xfrm>
            <a:off x="107505" y="216000"/>
            <a:ext cx="8941902" cy="461665"/>
          </a:xfrm>
          <a:prstGeom prst="rect">
            <a:avLst/>
          </a:prstGeom>
          <a:noFill/>
        </p:spPr>
        <p:txBody>
          <a:bodyPr wrap="square" rtlCol="0">
            <a:spAutoFit/>
          </a:bodyPr>
          <a:lstStyle/>
          <a:p>
            <a:pPr algn="ctr" rtl="0"/>
            <a:r>
              <a:rPr lang="en" sz="2400" b="1" i="0" u="none" baseline="0" dirty="0"/>
              <a:t>Possible changes in water availability within this century</a:t>
            </a:r>
            <a:endParaRPr lang="en" sz="2400" b="1" dirty="0"/>
          </a:p>
        </p:txBody>
      </p:sp>
      <p:sp>
        <p:nvSpPr>
          <p:cNvPr id="2" name="textruta 1">
            <a:extLst>
              <a:ext uri="{FF2B5EF4-FFF2-40B4-BE49-F238E27FC236}">
                <a16:creationId xmlns:a16="http://schemas.microsoft.com/office/drawing/2014/main" id="{4EF1C7FC-E5B4-045B-E350-70D2E0D82F9A}"/>
              </a:ext>
            </a:extLst>
          </p:cNvPr>
          <p:cNvSpPr txBox="1"/>
          <p:nvPr/>
        </p:nvSpPr>
        <p:spPr>
          <a:xfrm>
            <a:off x="4788024" y="6354151"/>
            <a:ext cx="4133284" cy="261610"/>
          </a:xfrm>
          <a:prstGeom prst="rect">
            <a:avLst/>
          </a:prstGeom>
          <a:noFill/>
        </p:spPr>
        <p:txBody>
          <a:bodyPr wrap="square" rtlCol="0">
            <a:spAutoFit/>
          </a:bodyPr>
          <a:lstStyle/>
          <a:p>
            <a:pPr algn="l" rtl="0"/>
            <a:r>
              <a:rPr lang="en" sz="1100" b="0" i="0" u="none" baseline="0"/>
              <a:t> </a:t>
            </a:r>
            <a:endParaRPr lang="en" sz="1100" dirty="0"/>
          </a:p>
        </p:txBody>
      </p:sp>
      <p:pic>
        <p:nvPicPr>
          <p:cNvPr id="7" name="Bildobjekt 6" descr="En bild som visar text, karta, skärmbild&#10;&#10;Automatiskt genererad beskrivning">
            <a:extLst>
              <a:ext uri="{FF2B5EF4-FFF2-40B4-BE49-F238E27FC236}">
                <a16:creationId xmlns:a16="http://schemas.microsoft.com/office/drawing/2014/main" id="{25C00448-BACC-E1B3-270A-6C98A83889DD}"/>
              </a:ext>
            </a:extLst>
          </p:cNvPr>
          <p:cNvPicPr>
            <a:picLocks noChangeAspect="1"/>
          </p:cNvPicPr>
          <p:nvPr/>
        </p:nvPicPr>
        <p:blipFill>
          <a:blip r:embed="rId3" cstate="print">
            <a:extLst>
              <a:ext uri="{28A0092B-C50C-407E-A947-70E740481C1C}">
                <a14:useLocalDpi xmlns:a14="http://schemas.microsoft.com/office/drawing/2010/main" val="0"/>
              </a:ext>
            </a:extLst>
          </a:blip>
          <a:srcRect t="6951"/>
          <a:stretch/>
        </p:blipFill>
        <p:spPr>
          <a:xfrm>
            <a:off x="971600" y="656220"/>
            <a:ext cx="7185004" cy="5365068"/>
          </a:xfrm>
          <a:prstGeom prst="rect">
            <a:avLst/>
          </a:prstGeom>
        </p:spPr>
      </p:pic>
    </p:spTree>
    <p:extLst>
      <p:ext uri="{BB962C8B-B14F-4D97-AF65-F5344CB8AC3E}">
        <p14:creationId xmlns:p14="http://schemas.microsoft.com/office/powerpoint/2010/main" val="1264966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F37EF-8ECF-9448-2597-6D24848F94B3}"/>
            </a:ext>
          </a:extLst>
        </p:cNvPr>
        <p:cNvGrpSpPr/>
        <p:nvPr/>
      </p:nvGrpSpPr>
      <p:grpSpPr>
        <a:xfrm>
          <a:off x="0" y="0"/>
          <a:ext cx="0" cy="0"/>
          <a:chOff x="0" y="0"/>
          <a:chExt cx="0" cy="0"/>
        </a:xfrm>
      </p:grpSpPr>
      <p:sp>
        <p:nvSpPr>
          <p:cNvPr id="4" name="textruta 3">
            <a:extLst>
              <a:ext uri="{FF2B5EF4-FFF2-40B4-BE49-F238E27FC236}">
                <a16:creationId xmlns:a16="http://schemas.microsoft.com/office/drawing/2014/main" id="{FD20A2EB-41AD-BF9F-51CE-2B86A19862F7}"/>
              </a:ext>
            </a:extLst>
          </p:cNvPr>
          <p:cNvSpPr txBox="1"/>
          <p:nvPr/>
        </p:nvSpPr>
        <p:spPr>
          <a:xfrm>
            <a:off x="1837346" y="216000"/>
            <a:ext cx="5315484" cy="461665"/>
          </a:xfrm>
          <a:prstGeom prst="rect">
            <a:avLst/>
          </a:prstGeom>
          <a:noFill/>
        </p:spPr>
        <p:txBody>
          <a:bodyPr wrap="square" rtlCol="0">
            <a:spAutoFit/>
          </a:bodyPr>
          <a:lstStyle/>
          <a:p>
            <a:pPr algn="ctr" rtl="0"/>
            <a:r>
              <a:rPr lang="en" sz="2400" b="1" i="0" u="none" baseline="0" dirty="0"/>
              <a:t>Threatened ecosystems</a:t>
            </a:r>
            <a:endParaRPr lang="en" sz="2400" b="1" dirty="0"/>
          </a:p>
        </p:txBody>
      </p:sp>
      <p:grpSp>
        <p:nvGrpSpPr>
          <p:cNvPr id="19" name="Grupp 18">
            <a:extLst>
              <a:ext uri="{FF2B5EF4-FFF2-40B4-BE49-F238E27FC236}">
                <a16:creationId xmlns:a16="http://schemas.microsoft.com/office/drawing/2014/main" id="{581BEC0E-0530-F093-7AF5-A57616038A2A}"/>
              </a:ext>
            </a:extLst>
          </p:cNvPr>
          <p:cNvGrpSpPr/>
          <p:nvPr/>
        </p:nvGrpSpPr>
        <p:grpSpPr>
          <a:xfrm>
            <a:off x="179512" y="879103"/>
            <a:ext cx="8741796" cy="5796376"/>
            <a:chOff x="179512" y="879103"/>
            <a:chExt cx="8741796" cy="5796376"/>
          </a:xfrm>
        </p:grpSpPr>
        <p:pic>
          <p:nvPicPr>
            <p:cNvPr id="17" name="Bildobjekt 16" descr="En bild som visar text, karta&#10;&#10;Automatiskt genererad beskrivning">
              <a:extLst>
                <a:ext uri="{FF2B5EF4-FFF2-40B4-BE49-F238E27FC236}">
                  <a16:creationId xmlns:a16="http://schemas.microsoft.com/office/drawing/2014/main" id="{894E9FD1-373D-CCBD-9BF8-25EE4CF289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8235" y="915839"/>
              <a:ext cx="2991564" cy="3217038"/>
            </a:xfrm>
            <a:prstGeom prst="rect">
              <a:avLst/>
            </a:prstGeom>
          </p:spPr>
        </p:pic>
        <p:pic>
          <p:nvPicPr>
            <p:cNvPr id="3" name="Bildobjekt 2">
              <a:extLst>
                <a:ext uri="{FF2B5EF4-FFF2-40B4-BE49-F238E27FC236}">
                  <a16:creationId xmlns:a16="http://schemas.microsoft.com/office/drawing/2014/main" id="{693FC73B-78E2-70EF-5CB8-565BBBB3EF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644"/>
            <a:stretch/>
          </p:blipFill>
          <p:spPr>
            <a:xfrm>
              <a:off x="435926" y="1301412"/>
              <a:ext cx="1426462" cy="2466662"/>
            </a:xfrm>
            <a:prstGeom prst="rect">
              <a:avLst/>
            </a:prstGeom>
          </p:spPr>
        </p:pic>
        <p:sp>
          <p:nvSpPr>
            <p:cNvPr id="5" name="Rektangel 4">
              <a:extLst>
                <a:ext uri="{FF2B5EF4-FFF2-40B4-BE49-F238E27FC236}">
                  <a16:creationId xmlns:a16="http://schemas.microsoft.com/office/drawing/2014/main" id="{89F87361-5BE1-60F8-DE08-415784DC77B3}"/>
                </a:ext>
              </a:extLst>
            </p:cNvPr>
            <p:cNvSpPr/>
            <p:nvPr/>
          </p:nvSpPr>
          <p:spPr>
            <a:xfrm>
              <a:off x="681006" y="887109"/>
              <a:ext cx="2760720" cy="276999"/>
            </a:xfrm>
            <a:prstGeom prst="rect">
              <a:avLst/>
            </a:prstGeom>
          </p:spPr>
          <p:txBody>
            <a:bodyPr wrap="square">
              <a:spAutoFit/>
            </a:bodyPr>
            <a:lstStyle/>
            <a:p>
              <a:pPr algn="l" rtl="0"/>
              <a:r>
                <a:rPr lang="en" sz="1200" b="1" i="0" u="none" baseline="0" dirty="0">
                  <a:latin typeface="Arial" panose="020B0604020202020204" pitchFamily="34" charset="0"/>
                  <a:ea typeface="Arial" panose="020B0604020202020204" pitchFamily="34" charset="0"/>
                  <a:cs typeface="Arial" panose="020B0604020202020204" pitchFamily="34" charset="0"/>
                </a:rPr>
                <a:t>The Swedish alpine areas today ...</a:t>
              </a:r>
              <a:endParaRPr lang="en" sz="1200" dirty="0"/>
            </a:p>
          </p:txBody>
        </p:sp>
        <p:sp>
          <p:nvSpPr>
            <p:cNvPr id="6" name="Rektangel 5">
              <a:extLst>
                <a:ext uri="{FF2B5EF4-FFF2-40B4-BE49-F238E27FC236}">
                  <a16:creationId xmlns:a16="http://schemas.microsoft.com/office/drawing/2014/main" id="{76633BF6-99C1-AEA4-AB15-8F53C1B7321F}"/>
                </a:ext>
              </a:extLst>
            </p:cNvPr>
            <p:cNvSpPr/>
            <p:nvPr/>
          </p:nvSpPr>
          <p:spPr>
            <a:xfrm>
              <a:off x="3540433" y="879103"/>
              <a:ext cx="1792478" cy="461665"/>
            </a:xfrm>
            <a:prstGeom prst="rect">
              <a:avLst/>
            </a:prstGeom>
          </p:spPr>
          <p:txBody>
            <a:bodyPr wrap="none">
              <a:spAutoFit/>
            </a:bodyPr>
            <a:lstStyle/>
            <a:p>
              <a:pPr algn="l" rtl="0"/>
              <a:r>
                <a:rPr lang="en" sz="1200" b="1" i="0" u="none" baseline="0" dirty="0">
                  <a:latin typeface="Arial" panose="020B0604020202020204" pitchFamily="34" charset="0"/>
                  <a:ea typeface="Arial" panose="020B0604020202020204" pitchFamily="34" charset="0"/>
                  <a:cs typeface="Arial" panose="020B0604020202020204" pitchFamily="34" charset="0"/>
                </a:rPr>
                <a:t>… and after 3-4 </a:t>
              </a:r>
            </a:p>
            <a:p>
              <a:pPr algn="l" rtl="0"/>
              <a:r>
                <a:rPr lang="en" sz="1200" b="1" i="0" u="none" baseline="0" dirty="0">
                  <a:latin typeface="Arial" panose="020B0604020202020204" pitchFamily="34" charset="0"/>
                  <a:ea typeface="Arial" panose="020B0604020202020204" pitchFamily="34" charset="0"/>
                  <a:cs typeface="Arial" panose="020B0604020202020204" pitchFamily="34" charset="0"/>
                </a:rPr>
                <a:t>degrees warming</a:t>
              </a:r>
              <a:endParaRPr lang="en" sz="1200" dirty="0"/>
            </a:p>
          </p:txBody>
        </p:sp>
        <p:sp>
          <p:nvSpPr>
            <p:cNvPr id="8" name="Rektangel 7">
              <a:extLst>
                <a:ext uri="{FF2B5EF4-FFF2-40B4-BE49-F238E27FC236}">
                  <a16:creationId xmlns:a16="http://schemas.microsoft.com/office/drawing/2014/main" id="{614EA4D0-5246-A5D5-7E28-8F1F9FA53D91}"/>
                </a:ext>
              </a:extLst>
            </p:cNvPr>
            <p:cNvSpPr/>
            <p:nvPr/>
          </p:nvSpPr>
          <p:spPr>
            <a:xfrm rot="16200000">
              <a:off x="-230342" y="1693886"/>
              <a:ext cx="1170513" cy="174407"/>
            </a:xfrm>
            <a:prstGeom prst="rect">
              <a:avLst/>
            </a:prstGeom>
          </p:spPr>
          <p:txBody>
            <a:bodyPr wrap="none">
              <a:spAutoFit/>
            </a:bodyPr>
            <a:lstStyle/>
            <a:p>
              <a:pPr algn="l" rtl="0"/>
              <a:r>
                <a:rPr lang="en" sz="800" b="0" i="0" u="none" baseline="30000" dirty="0">
                  <a:solidFill>
                    <a:srgbClr val="000000"/>
                  </a:solidFill>
                  <a:latin typeface="Arial" panose="020B0604020202020204" pitchFamily="34" charset="0"/>
                  <a:ea typeface="Arial" panose="020B0604020202020204" pitchFamily="34" charset="0"/>
                  <a:cs typeface="Arial" panose="020B0604020202020204" pitchFamily="34" charset="0"/>
                </a:rPr>
                <a:t>MIKAEL GUSTAFSSON, N IBL</a:t>
              </a:r>
            </a:p>
          </p:txBody>
        </p:sp>
        <p:sp>
          <p:nvSpPr>
            <p:cNvPr id="11" name="Rektangel 10">
              <a:extLst>
                <a:ext uri="{FF2B5EF4-FFF2-40B4-BE49-F238E27FC236}">
                  <a16:creationId xmlns:a16="http://schemas.microsoft.com/office/drawing/2014/main" id="{E7AB55C4-855E-BF1F-D90C-5D69F0C61361}"/>
                </a:ext>
              </a:extLst>
            </p:cNvPr>
            <p:cNvSpPr/>
            <p:nvPr/>
          </p:nvSpPr>
          <p:spPr>
            <a:xfrm rot="16200000">
              <a:off x="8163980" y="4708958"/>
              <a:ext cx="1156086" cy="174407"/>
            </a:xfrm>
            <a:prstGeom prst="rect">
              <a:avLst/>
            </a:prstGeom>
          </p:spPr>
          <p:txBody>
            <a:bodyPr wrap="none">
              <a:spAutoFit/>
            </a:bodyPr>
            <a:lstStyle/>
            <a:p>
              <a:pPr algn="l" rtl="0"/>
              <a:r>
                <a:rPr lang="en" sz="800" b="0" i="0" u="none" baseline="30000">
                  <a:solidFill>
                    <a:srgbClr val="000000"/>
                  </a:solidFill>
                  <a:latin typeface="Arial" panose="020B0604020202020204" pitchFamily="34" charset="0"/>
                  <a:ea typeface="Arial" panose="020B0604020202020204" pitchFamily="34" charset="0"/>
                  <a:cs typeface="Arial" panose="020B0604020202020204" pitchFamily="34" charset="0"/>
                </a:rPr>
                <a:t>XL CATLIN SEAVIEW SURVEY</a:t>
              </a:r>
            </a:p>
          </p:txBody>
        </p:sp>
        <p:pic>
          <p:nvPicPr>
            <p:cNvPr id="12" name="Bildobjekt 11">
              <a:extLst>
                <a:ext uri="{FF2B5EF4-FFF2-40B4-BE49-F238E27FC236}">
                  <a16:creationId xmlns:a16="http://schemas.microsoft.com/office/drawing/2014/main" id="{2D3BB0DE-9304-E7B1-011E-6AC929715D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6427" y="4329437"/>
              <a:ext cx="3977115" cy="1988558"/>
            </a:xfrm>
            <a:prstGeom prst="rect">
              <a:avLst/>
            </a:prstGeom>
          </p:spPr>
        </p:pic>
        <p:sp>
          <p:nvSpPr>
            <p:cNvPr id="2" name="textruta 1">
              <a:extLst>
                <a:ext uri="{FF2B5EF4-FFF2-40B4-BE49-F238E27FC236}">
                  <a16:creationId xmlns:a16="http://schemas.microsoft.com/office/drawing/2014/main" id="{871920BC-FB19-F468-9DA4-1233293F38B6}"/>
                </a:ext>
              </a:extLst>
            </p:cNvPr>
            <p:cNvSpPr txBox="1"/>
            <p:nvPr/>
          </p:nvSpPr>
          <p:spPr>
            <a:xfrm>
              <a:off x="4788024" y="6413869"/>
              <a:ext cx="4133284" cy="261610"/>
            </a:xfrm>
            <a:prstGeom prst="rect">
              <a:avLst/>
            </a:prstGeom>
            <a:noFill/>
          </p:spPr>
          <p:txBody>
            <a:bodyPr wrap="square" rtlCol="0">
              <a:spAutoFit/>
            </a:bodyPr>
            <a:lstStyle/>
            <a:p>
              <a:pPr algn="l" rtl="0"/>
              <a:r>
                <a:rPr lang="en" sz="1100" b="0" i="0" u="none" baseline="0"/>
                <a:t> </a:t>
              </a:r>
              <a:endParaRPr lang="en" sz="1100" dirty="0"/>
            </a:p>
          </p:txBody>
        </p:sp>
        <p:pic>
          <p:nvPicPr>
            <p:cNvPr id="10" name="Bildobjekt 9" descr="En bild som visar text, Teckensnitt, karta&#10;&#10;Automatiskt genererad beskrivning">
              <a:extLst>
                <a:ext uri="{FF2B5EF4-FFF2-40B4-BE49-F238E27FC236}">
                  <a16:creationId xmlns:a16="http://schemas.microsoft.com/office/drawing/2014/main" id="{63021405-30F3-2345-A3EB-C89B9EB23F24}"/>
                </a:ext>
              </a:extLst>
            </p:cNvPr>
            <p:cNvPicPr>
              <a:picLocks noChangeAspect="1"/>
            </p:cNvPicPr>
            <p:nvPr/>
          </p:nvPicPr>
          <p:blipFill>
            <a:blip r:embed="rId6" cstate="print">
              <a:extLst>
                <a:ext uri="{28A0092B-C50C-407E-A947-70E740481C1C}">
                  <a14:useLocalDpi xmlns:a14="http://schemas.microsoft.com/office/drawing/2010/main" val="0"/>
                </a:ext>
              </a:extLst>
            </a:blip>
            <a:srcRect b="6603"/>
            <a:stretch/>
          </p:blipFill>
          <p:spPr>
            <a:xfrm>
              <a:off x="5750965" y="923659"/>
              <a:ext cx="2921423" cy="3081062"/>
            </a:xfrm>
            <a:prstGeom prst="rect">
              <a:avLst/>
            </a:prstGeom>
          </p:spPr>
        </p:pic>
        <p:sp>
          <p:nvSpPr>
            <p:cNvPr id="16" name="textruta 15">
              <a:extLst>
                <a:ext uri="{FF2B5EF4-FFF2-40B4-BE49-F238E27FC236}">
                  <a16:creationId xmlns:a16="http://schemas.microsoft.com/office/drawing/2014/main" id="{4E347369-8F42-171A-836E-FB95FE0789F7}"/>
                </a:ext>
              </a:extLst>
            </p:cNvPr>
            <p:cNvSpPr txBox="1"/>
            <p:nvPr/>
          </p:nvSpPr>
          <p:spPr>
            <a:xfrm>
              <a:off x="6919800" y="3694619"/>
              <a:ext cx="1800200" cy="507831"/>
            </a:xfrm>
            <a:prstGeom prst="rect">
              <a:avLst/>
            </a:prstGeom>
            <a:noFill/>
          </p:spPr>
          <p:txBody>
            <a:bodyPr wrap="square">
              <a:spAutoFit/>
            </a:bodyPr>
            <a:lstStyle/>
            <a:p>
              <a:pPr algn="r" rtl="0"/>
              <a:r>
                <a:rPr lang="en" sz="900" b="0" i="0" u="none" baseline="0" dirty="0"/>
                <a:t>The comparison refers to </a:t>
              </a:r>
              <a:br>
                <a:rPr lang="en" sz="900" dirty="0"/>
              </a:br>
              <a:r>
                <a:rPr lang="en" sz="900" dirty="0"/>
                <a:t>the </a:t>
              </a:r>
              <a:r>
                <a:rPr lang="en" sz="900" b="0" i="0" u="none" baseline="0" dirty="0"/>
                <a:t>period 2071–2100 </a:t>
              </a:r>
              <a:br>
                <a:rPr lang="en" sz="900" dirty="0"/>
              </a:br>
              <a:r>
                <a:rPr lang="en" sz="900" b="0" i="0" u="none" baseline="0" dirty="0"/>
                <a:t>versus the period 1971–2000</a:t>
              </a:r>
            </a:p>
          </p:txBody>
        </p:sp>
        <p:sp>
          <p:nvSpPr>
            <p:cNvPr id="14" name="Rektangel 13">
              <a:extLst>
                <a:ext uri="{FF2B5EF4-FFF2-40B4-BE49-F238E27FC236}">
                  <a16:creationId xmlns:a16="http://schemas.microsoft.com/office/drawing/2014/main" id="{45E00E34-4289-5985-3427-B3B0090C3527}"/>
                </a:ext>
              </a:extLst>
            </p:cNvPr>
            <p:cNvSpPr/>
            <p:nvPr/>
          </p:nvSpPr>
          <p:spPr>
            <a:xfrm>
              <a:off x="5796136" y="3861048"/>
              <a:ext cx="432048" cy="1975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a:extLst>
                <a:ext uri="{FF2B5EF4-FFF2-40B4-BE49-F238E27FC236}">
                  <a16:creationId xmlns:a16="http://schemas.microsoft.com/office/drawing/2014/main" id="{1D9169F9-7915-926E-3374-6BE5E2104CBF}"/>
                </a:ext>
              </a:extLst>
            </p:cNvPr>
            <p:cNvSpPr/>
            <p:nvPr/>
          </p:nvSpPr>
          <p:spPr>
            <a:xfrm>
              <a:off x="6012926" y="4034241"/>
              <a:ext cx="561372" cy="174407"/>
            </a:xfrm>
            <a:prstGeom prst="rect">
              <a:avLst/>
            </a:prstGeom>
          </p:spPr>
          <p:txBody>
            <a:bodyPr wrap="none">
              <a:spAutoFit/>
            </a:bodyPr>
            <a:lstStyle/>
            <a:p>
              <a:pPr algn="l" rtl="0"/>
              <a:r>
                <a:rPr lang="en" sz="800" b="0" i="0" u="none" baseline="30000" dirty="0">
                  <a:solidFill>
                    <a:srgbClr val="000000"/>
                  </a:solidFill>
                  <a:latin typeface="Arial" panose="020B0604020202020204" pitchFamily="34" charset="0"/>
                  <a:ea typeface="Arial" panose="020B0604020202020204" pitchFamily="34" charset="0"/>
                  <a:cs typeface="Arial" panose="020B0604020202020204" pitchFamily="34" charset="0"/>
                </a:rPr>
                <a:t>FROM SMHI</a:t>
              </a:r>
            </a:p>
          </p:txBody>
        </p:sp>
        <p:pic>
          <p:nvPicPr>
            <p:cNvPr id="18" name="Bildobjekt 17" descr="En bild som visar text, karta, skärmbild&#10;&#10;Automatiskt genererad beskrivning">
              <a:extLst>
                <a:ext uri="{FF2B5EF4-FFF2-40B4-BE49-F238E27FC236}">
                  <a16:creationId xmlns:a16="http://schemas.microsoft.com/office/drawing/2014/main" id="{70ED98C8-BFC7-1552-A4D6-6D3ABB72671C}"/>
                </a:ext>
              </a:extLst>
            </p:cNvPr>
            <p:cNvPicPr>
              <a:picLocks noChangeAspect="1"/>
            </p:cNvPicPr>
            <p:nvPr/>
          </p:nvPicPr>
          <p:blipFill>
            <a:blip r:embed="rId7" cstate="print">
              <a:extLst>
                <a:ext uri="{28A0092B-C50C-407E-A947-70E740481C1C}">
                  <a14:useLocalDpi xmlns:a14="http://schemas.microsoft.com/office/drawing/2010/main" val="0"/>
                </a:ext>
              </a:extLst>
            </a:blip>
            <a:srcRect t="36268"/>
            <a:stretch/>
          </p:blipFill>
          <p:spPr>
            <a:xfrm>
              <a:off x="179512" y="1340768"/>
              <a:ext cx="5815640" cy="5242777"/>
            </a:xfrm>
            <a:prstGeom prst="rect">
              <a:avLst/>
            </a:prstGeom>
          </p:spPr>
        </p:pic>
      </p:grpSp>
    </p:spTree>
    <p:extLst>
      <p:ext uri="{BB962C8B-B14F-4D97-AF65-F5344CB8AC3E}">
        <p14:creationId xmlns:p14="http://schemas.microsoft.com/office/powerpoint/2010/main" val="1488991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rotWithShape="1">
          <a:blip r:embed="rId3" cstate="print">
            <a:extLst>
              <a:ext uri="{28A0092B-C50C-407E-A947-70E740481C1C}">
                <a14:useLocalDpi xmlns:a14="http://schemas.microsoft.com/office/drawing/2010/main" val="0"/>
              </a:ext>
            </a:extLst>
          </a:blip>
          <a:srcRect l="6805" r="-13194"/>
          <a:stretch/>
        </p:blipFill>
        <p:spPr>
          <a:xfrm>
            <a:off x="425303" y="762638"/>
            <a:ext cx="5401328" cy="5746838"/>
          </a:xfrm>
          <a:prstGeom prst="rect">
            <a:avLst/>
          </a:prstGeom>
        </p:spPr>
      </p:pic>
      <p:sp>
        <p:nvSpPr>
          <p:cNvPr id="4" name="textruta 3"/>
          <p:cNvSpPr txBox="1"/>
          <p:nvPr/>
        </p:nvSpPr>
        <p:spPr>
          <a:xfrm>
            <a:off x="1115616" y="216000"/>
            <a:ext cx="6838823" cy="461665"/>
          </a:xfrm>
          <a:prstGeom prst="rect">
            <a:avLst/>
          </a:prstGeom>
          <a:noFill/>
        </p:spPr>
        <p:txBody>
          <a:bodyPr wrap="square" rtlCol="0">
            <a:spAutoFit/>
          </a:bodyPr>
          <a:lstStyle/>
          <a:p>
            <a:pPr algn="ctr" rtl="0"/>
            <a:r>
              <a:rPr lang="en" sz="2400" b="1" i="0" u="none" baseline="0" dirty="0"/>
              <a:t>Climate change and society</a:t>
            </a:r>
            <a:endParaRPr lang="en" sz="2400" b="1" dirty="0"/>
          </a:p>
        </p:txBody>
      </p:sp>
      <p:sp>
        <p:nvSpPr>
          <p:cNvPr id="7" name="Rektangel 6"/>
          <p:cNvSpPr/>
          <p:nvPr/>
        </p:nvSpPr>
        <p:spPr>
          <a:xfrm rot="16200000">
            <a:off x="-906389" y="1843121"/>
            <a:ext cx="2563522" cy="174407"/>
          </a:xfrm>
          <a:prstGeom prst="rect">
            <a:avLst/>
          </a:prstGeom>
        </p:spPr>
        <p:txBody>
          <a:bodyPr wrap="none">
            <a:spAutoFit/>
          </a:bodyPr>
          <a:lstStyle/>
          <a:p>
            <a:pPr algn="l" rtl="0"/>
            <a:r>
              <a:rPr lang="en" sz="800" b="0" i="0" u="none" baseline="30000">
                <a:solidFill>
                  <a:srgbClr val="000000"/>
                </a:solidFill>
                <a:latin typeface="Arial" panose="020B0604020202020204" pitchFamily="34" charset="0"/>
                <a:ea typeface="Arial" panose="020B0604020202020204" pitchFamily="34" charset="0"/>
                <a:cs typeface="Arial" panose="020B0604020202020204" pitchFamily="34" charset="0"/>
              </a:rPr>
              <a:t>LARS JARNEMO/N/IBL (SKÖRD), TT NYHETSBYRÅN (LANTARBETARE)</a:t>
            </a:r>
          </a:p>
        </p:txBody>
      </p:sp>
      <p:sp>
        <p:nvSpPr>
          <p:cNvPr id="9" name="Rektangel 8"/>
          <p:cNvSpPr/>
          <p:nvPr/>
        </p:nvSpPr>
        <p:spPr>
          <a:xfrm rot="16200000">
            <a:off x="8072596" y="3751925"/>
            <a:ext cx="1439818" cy="174407"/>
          </a:xfrm>
          <a:prstGeom prst="rect">
            <a:avLst/>
          </a:prstGeom>
        </p:spPr>
        <p:txBody>
          <a:bodyPr wrap="none">
            <a:spAutoFit/>
          </a:bodyPr>
          <a:lstStyle/>
          <a:p>
            <a:pPr algn="l" rtl="0"/>
            <a:r>
              <a:rPr lang="en" sz="800" b="0" i="0" u="none" baseline="30000">
                <a:solidFill>
                  <a:srgbClr val="000000"/>
                </a:solidFill>
                <a:latin typeface="Arial" panose="020B0604020202020204" pitchFamily="34" charset="0"/>
                <a:ea typeface="Arial" panose="020B0604020202020204" pitchFamily="34" charset="0"/>
                <a:cs typeface="Arial" panose="020B0604020202020204" pitchFamily="34" charset="0"/>
              </a:rPr>
              <a:t>LISA RISAGER, CREATIVE COMMONS</a:t>
            </a:r>
          </a:p>
        </p:txBody>
      </p:sp>
      <p:pic>
        <p:nvPicPr>
          <p:cNvPr id="5" name="Bildobjekt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1874" y="3270928"/>
            <a:ext cx="1899215" cy="2877598"/>
          </a:xfrm>
          <a:prstGeom prst="rect">
            <a:avLst/>
          </a:prstGeom>
          <a:ln w="57150">
            <a:solidFill>
              <a:schemeClr val="bg1"/>
            </a:solidFill>
          </a:ln>
        </p:spPr>
      </p:pic>
      <p:pic>
        <p:nvPicPr>
          <p:cNvPr id="10" name="Bildobjekt 9"/>
          <p:cNvPicPr>
            <a:picLocks noChangeAspect="1"/>
          </p:cNvPicPr>
          <p:nvPr/>
        </p:nvPicPr>
        <p:blipFill rotWithShape="1">
          <a:blip r:embed="rId5">
            <a:extLst>
              <a:ext uri="{28A0092B-C50C-407E-A947-70E740481C1C}">
                <a14:useLocalDpi xmlns:a14="http://schemas.microsoft.com/office/drawing/2010/main" val="0"/>
              </a:ext>
            </a:extLst>
          </a:blip>
          <a:srcRect t="24312" r="16621" b="11701"/>
          <a:stretch/>
        </p:blipFill>
        <p:spPr>
          <a:xfrm>
            <a:off x="5475705" y="3221666"/>
            <a:ext cx="3200464" cy="3274829"/>
          </a:xfrm>
          <a:prstGeom prst="rect">
            <a:avLst/>
          </a:prstGeom>
        </p:spPr>
      </p:pic>
      <p:pic>
        <p:nvPicPr>
          <p:cNvPr id="11" name="Bildobjekt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5704" y="762638"/>
            <a:ext cx="3210075" cy="2140050"/>
          </a:xfrm>
          <a:prstGeom prst="rect">
            <a:avLst/>
          </a:prstGeom>
        </p:spPr>
      </p:pic>
      <p:sp>
        <p:nvSpPr>
          <p:cNvPr id="13" name="Rektangel 12"/>
          <p:cNvSpPr/>
          <p:nvPr/>
        </p:nvSpPr>
        <p:spPr>
          <a:xfrm rot="16200000">
            <a:off x="7983046" y="1380389"/>
            <a:ext cx="1640193" cy="174407"/>
          </a:xfrm>
          <a:prstGeom prst="rect">
            <a:avLst/>
          </a:prstGeom>
        </p:spPr>
        <p:txBody>
          <a:bodyPr wrap="none">
            <a:spAutoFit/>
          </a:bodyPr>
          <a:lstStyle/>
          <a:p>
            <a:pPr algn="l" rtl="0"/>
            <a:r>
              <a:rPr lang="en" sz="800" b="0" i="0" u="none" baseline="30000">
                <a:solidFill>
                  <a:srgbClr val="000000"/>
                </a:solidFill>
                <a:latin typeface="Arial" panose="020B0604020202020204" pitchFamily="34" charset="0"/>
                <a:ea typeface="Arial" panose="020B0604020202020204" pitchFamily="34" charset="0"/>
                <a:cs typeface="Arial" panose="020B0604020202020204" pitchFamily="34" charset="0"/>
              </a:rPr>
              <a:t>ATHANASIOS GIOUMPASIS, GETTY IMAGES</a:t>
            </a:r>
          </a:p>
        </p:txBody>
      </p:sp>
      <p:sp>
        <p:nvSpPr>
          <p:cNvPr id="3" name="textruta 2">
            <a:extLst>
              <a:ext uri="{FF2B5EF4-FFF2-40B4-BE49-F238E27FC236}">
                <a16:creationId xmlns:a16="http://schemas.microsoft.com/office/drawing/2014/main" id="{FE3E1667-DF1F-B66E-9A7A-E933CD5AC9C3}"/>
              </a:ext>
            </a:extLst>
          </p:cNvPr>
          <p:cNvSpPr txBox="1"/>
          <p:nvPr/>
        </p:nvSpPr>
        <p:spPr>
          <a:xfrm>
            <a:off x="4791089" y="6526874"/>
            <a:ext cx="4133284" cy="261610"/>
          </a:xfrm>
          <a:prstGeom prst="rect">
            <a:avLst/>
          </a:prstGeom>
          <a:noFill/>
        </p:spPr>
        <p:txBody>
          <a:bodyPr wrap="square" rtlCol="0">
            <a:spAutoFit/>
          </a:bodyPr>
          <a:lstStyle/>
          <a:p>
            <a:pPr algn="l" rtl="0"/>
            <a:r>
              <a:rPr lang="en" sz="1100" b="0" i="0" u="none" baseline="0"/>
              <a:t> </a:t>
            </a:r>
            <a:endParaRPr lang="en" sz="1100" dirty="0"/>
          </a:p>
        </p:txBody>
      </p:sp>
    </p:spTree>
    <p:extLst>
      <p:ext uri="{BB962C8B-B14F-4D97-AF65-F5344CB8AC3E}">
        <p14:creationId xmlns:p14="http://schemas.microsoft.com/office/powerpoint/2010/main" val="20714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p:cNvSpPr txBox="1"/>
          <p:nvPr/>
        </p:nvSpPr>
        <p:spPr>
          <a:xfrm>
            <a:off x="1970188" y="214602"/>
            <a:ext cx="5206434" cy="461665"/>
          </a:xfrm>
          <a:prstGeom prst="rect">
            <a:avLst/>
          </a:prstGeom>
          <a:noFill/>
        </p:spPr>
        <p:txBody>
          <a:bodyPr wrap="square" rtlCol="0">
            <a:spAutoFit/>
          </a:bodyPr>
          <a:lstStyle/>
          <a:p>
            <a:pPr algn="ctr" rtl="0"/>
            <a:r>
              <a:rPr lang="en" sz="2400" b="1" i="0" u="none" baseline="0" dirty="0"/>
              <a:t>What can change the climate?</a:t>
            </a:r>
            <a:endParaRPr lang="en" sz="2400" b="1" dirty="0"/>
          </a:p>
        </p:txBody>
      </p:sp>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2212" y="973904"/>
            <a:ext cx="2423172" cy="1809489"/>
          </a:xfrm>
          <a:prstGeom prst="rect">
            <a:avLst/>
          </a:prstGeom>
        </p:spPr>
      </p:pic>
      <p:sp>
        <p:nvSpPr>
          <p:cNvPr id="6" name="Rektangel 5"/>
          <p:cNvSpPr/>
          <p:nvPr/>
        </p:nvSpPr>
        <p:spPr>
          <a:xfrm rot="16200000">
            <a:off x="-358990" y="1504737"/>
            <a:ext cx="1447832" cy="174407"/>
          </a:xfrm>
          <a:prstGeom prst="rect">
            <a:avLst/>
          </a:prstGeom>
        </p:spPr>
        <p:txBody>
          <a:bodyPr wrap="none">
            <a:spAutoFit/>
          </a:bodyPr>
          <a:lstStyle/>
          <a:p>
            <a:pPr algn="l" rtl="0"/>
            <a:r>
              <a:rPr lang="en" sz="800" b="0" i="0" u="none" baseline="30000">
                <a:solidFill>
                  <a:srgbClr val="000000"/>
                </a:solidFill>
                <a:latin typeface="Arial" panose="020B0604020202020204" pitchFamily="34" charset="0"/>
                <a:ea typeface="Arial" panose="020B0604020202020204" pitchFamily="34" charset="0"/>
                <a:cs typeface="Arial" panose="020B0604020202020204" pitchFamily="34" charset="0"/>
              </a:rPr>
              <a:t>BULLIT MARQUEZ, TT NYHETSBYRÅN</a:t>
            </a:r>
          </a:p>
        </p:txBody>
      </p:sp>
      <p:sp>
        <p:nvSpPr>
          <p:cNvPr id="7" name="Rektangel 6"/>
          <p:cNvSpPr/>
          <p:nvPr/>
        </p:nvSpPr>
        <p:spPr>
          <a:xfrm rot="16200000">
            <a:off x="3615741" y="1313752"/>
            <a:ext cx="995785" cy="174407"/>
          </a:xfrm>
          <a:prstGeom prst="rect">
            <a:avLst/>
          </a:prstGeom>
        </p:spPr>
        <p:txBody>
          <a:bodyPr wrap="none">
            <a:spAutoFit/>
          </a:bodyPr>
          <a:lstStyle/>
          <a:p>
            <a:pPr algn="l" rtl="0"/>
            <a:r>
              <a:rPr lang="en" sz="800" b="0" i="0" u="none" baseline="30000" dirty="0">
                <a:solidFill>
                  <a:srgbClr val="000000"/>
                </a:solidFill>
                <a:latin typeface="Arial" panose="020B0604020202020204" pitchFamily="34" charset="0"/>
                <a:ea typeface="Arial" panose="020B0604020202020204" pitchFamily="34" charset="0"/>
                <a:cs typeface="Arial" panose="020B0604020202020204" pitchFamily="34" charset="0"/>
              </a:rPr>
              <a:t>SOHO</a:t>
            </a:r>
            <a:r>
              <a:rPr lang="en" sz="800" baseline="300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 sz="800" b="0" i="0" u="none" baseline="30000" dirty="0">
                <a:solidFill>
                  <a:srgbClr val="000000"/>
                </a:solidFill>
                <a:latin typeface="Arial" panose="020B0604020202020204" pitchFamily="34" charset="0"/>
                <a:ea typeface="Arial" panose="020B0604020202020204" pitchFamily="34" charset="0"/>
                <a:cs typeface="Arial" panose="020B0604020202020204" pitchFamily="34" charset="0"/>
              </a:rPr>
              <a:t>EIT (ESA &amp; NASA)</a:t>
            </a:r>
          </a:p>
        </p:txBody>
      </p:sp>
      <p:pic>
        <p:nvPicPr>
          <p:cNvPr id="8" name="Bildobjekt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834" y="973903"/>
            <a:ext cx="3444958" cy="5289763"/>
          </a:xfrm>
          <a:prstGeom prst="rect">
            <a:avLst/>
          </a:prstGeom>
        </p:spPr>
      </p:pic>
      <p:pic>
        <p:nvPicPr>
          <p:cNvPr id="9" name="Bildobjekt 8"/>
          <p:cNvPicPr>
            <a:picLocks noChangeAspect="1"/>
          </p:cNvPicPr>
          <p:nvPr/>
        </p:nvPicPr>
        <p:blipFill rotWithShape="1">
          <a:blip r:embed="rId5" cstate="print">
            <a:extLst>
              <a:ext uri="{28A0092B-C50C-407E-A947-70E740481C1C}">
                <a14:useLocalDpi xmlns:a14="http://schemas.microsoft.com/office/drawing/2010/main" val="0"/>
              </a:ext>
            </a:extLst>
          </a:blip>
          <a:srcRect r="5012"/>
          <a:stretch/>
        </p:blipFill>
        <p:spPr>
          <a:xfrm>
            <a:off x="4163186" y="3087089"/>
            <a:ext cx="4528869" cy="3176578"/>
          </a:xfrm>
          <a:prstGeom prst="rect">
            <a:avLst/>
          </a:prstGeom>
        </p:spPr>
      </p:pic>
      <p:sp>
        <p:nvSpPr>
          <p:cNvPr id="11" name="Rektangel 10"/>
          <p:cNvSpPr/>
          <p:nvPr/>
        </p:nvSpPr>
        <p:spPr>
          <a:xfrm rot="16200000">
            <a:off x="3509988" y="5665661"/>
            <a:ext cx="1202573" cy="174407"/>
          </a:xfrm>
          <a:prstGeom prst="rect">
            <a:avLst/>
          </a:prstGeom>
        </p:spPr>
        <p:txBody>
          <a:bodyPr wrap="none">
            <a:spAutoFit/>
          </a:bodyPr>
          <a:lstStyle/>
          <a:p>
            <a:pPr algn="l" rtl="0"/>
            <a:r>
              <a:rPr lang="en" sz="800" b="0" i="0" u="none" baseline="30000">
                <a:solidFill>
                  <a:srgbClr val="000000"/>
                </a:solidFill>
                <a:latin typeface="Arial" panose="020B0604020202020204" pitchFamily="34" charset="0"/>
                <a:ea typeface="Arial" panose="020B0604020202020204" pitchFamily="34" charset="0"/>
                <a:cs typeface="Arial" panose="020B0604020202020204" pitchFamily="34" charset="0"/>
              </a:rPr>
              <a:t>ALY SONG, TT NYHETSBYRÅN</a:t>
            </a:r>
          </a:p>
        </p:txBody>
      </p:sp>
      <p:pic>
        <p:nvPicPr>
          <p:cNvPr id="10" name="Bildobjekt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8479" y="973904"/>
            <a:ext cx="1809490" cy="1809490"/>
          </a:xfrm>
          <a:prstGeom prst="rect">
            <a:avLst/>
          </a:prstGeom>
        </p:spPr>
      </p:pic>
      <p:sp>
        <p:nvSpPr>
          <p:cNvPr id="2" name="textruta 1"/>
          <p:cNvSpPr txBox="1"/>
          <p:nvPr/>
        </p:nvSpPr>
        <p:spPr>
          <a:xfrm>
            <a:off x="4788024" y="6354151"/>
            <a:ext cx="4133284" cy="261610"/>
          </a:xfrm>
          <a:prstGeom prst="rect">
            <a:avLst/>
          </a:prstGeom>
          <a:noFill/>
        </p:spPr>
        <p:txBody>
          <a:bodyPr wrap="square" rtlCol="0">
            <a:spAutoFit/>
          </a:bodyPr>
          <a:lstStyle/>
          <a:p>
            <a:pPr algn="l" rtl="0"/>
            <a:r>
              <a:rPr lang="en" sz="1100" b="0" i="0" u="none" baseline="0"/>
              <a:t> </a:t>
            </a:r>
            <a:endParaRPr lang="en" sz="1100" dirty="0"/>
          </a:p>
        </p:txBody>
      </p:sp>
    </p:spTree>
    <p:extLst>
      <p:ext uri="{BB962C8B-B14F-4D97-AF65-F5344CB8AC3E}">
        <p14:creationId xmlns:p14="http://schemas.microsoft.com/office/powerpoint/2010/main" val="247081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0601B-0172-F81F-5A36-36B5307EBEA2}"/>
            </a:ext>
          </a:extLst>
        </p:cNvPr>
        <p:cNvGrpSpPr/>
        <p:nvPr/>
      </p:nvGrpSpPr>
      <p:grpSpPr>
        <a:xfrm>
          <a:off x="0" y="0"/>
          <a:ext cx="0" cy="0"/>
          <a:chOff x="0" y="0"/>
          <a:chExt cx="0" cy="0"/>
        </a:xfrm>
      </p:grpSpPr>
      <p:sp>
        <p:nvSpPr>
          <p:cNvPr id="4" name="textruta 3">
            <a:extLst>
              <a:ext uri="{FF2B5EF4-FFF2-40B4-BE49-F238E27FC236}">
                <a16:creationId xmlns:a16="http://schemas.microsoft.com/office/drawing/2014/main" id="{D9F28548-B3EB-B640-43E4-CC47C9D9FF8A}"/>
              </a:ext>
            </a:extLst>
          </p:cNvPr>
          <p:cNvSpPr txBox="1"/>
          <p:nvPr/>
        </p:nvSpPr>
        <p:spPr>
          <a:xfrm>
            <a:off x="1259632" y="216000"/>
            <a:ext cx="6551078" cy="461665"/>
          </a:xfrm>
          <a:prstGeom prst="rect">
            <a:avLst/>
          </a:prstGeom>
          <a:noFill/>
        </p:spPr>
        <p:txBody>
          <a:bodyPr wrap="square" rtlCol="0">
            <a:spAutoFit/>
          </a:bodyPr>
          <a:lstStyle/>
          <a:p>
            <a:pPr algn="ctr" rtl="0"/>
            <a:r>
              <a:rPr lang="en" sz="2400" b="1" i="0" u="none" baseline="0" dirty="0"/>
              <a:t>How much will the sea level rise?</a:t>
            </a:r>
            <a:endParaRPr lang="en" sz="2400" b="1" dirty="0"/>
          </a:p>
        </p:txBody>
      </p:sp>
      <p:grpSp>
        <p:nvGrpSpPr>
          <p:cNvPr id="16" name="Grupp 15">
            <a:extLst>
              <a:ext uri="{FF2B5EF4-FFF2-40B4-BE49-F238E27FC236}">
                <a16:creationId xmlns:a16="http://schemas.microsoft.com/office/drawing/2014/main" id="{0C548430-B05A-3CDD-F0F8-A110611AC15F}"/>
              </a:ext>
            </a:extLst>
          </p:cNvPr>
          <p:cNvGrpSpPr/>
          <p:nvPr/>
        </p:nvGrpSpPr>
        <p:grpSpPr>
          <a:xfrm>
            <a:off x="311961" y="1130442"/>
            <a:ext cx="8609347" cy="5485319"/>
            <a:chOff x="311961" y="1130442"/>
            <a:chExt cx="8609347" cy="5485319"/>
          </a:xfrm>
        </p:grpSpPr>
        <p:pic>
          <p:nvPicPr>
            <p:cNvPr id="12" name="Bildobjekt 11" descr="En bild som visar karta, text, kartbok&#10;&#10;Automatiskt genererad beskrivning">
              <a:extLst>
                <a:ext uri="{FF2B5EF4-FFF2-40B4-BE49-F238E27FC236}">
                  <a16:creationId xmlns:a16="http://schemas.microsoft.com/office/drawing/2014/main" id="{A982DD1B-5B51-AA97-DF43-D5827FF673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9647" y="1130442"/>
              <a:ext cx="4954229" cy="5151740"/>
            </a:xfrm>
            <a:prstGeom prst="rect">
              <a:avLst/>
            </a:prstGeom>
          </p:spPr>
        </p:pic>
        <p:sp>
          <p:nvSpPr>
            <p:cNvPr id="6" name="Rektangel 5">
              <a:extLst>
                <a:ext uri="{FF2B5EF4-FFF2-40B4-BE49-F238E27FC236}">
                  <a16:creationId xmlns:a16="http://schemas.microsoft.com/office/drawing/2014/main" id="{24D0A2C4-5B8A-80C7-851C-CA1E82F9A31C}"/>
                </a:ext>
              </a:extLst>
            </p:cNvPr>
            <p:cNvSpPr/>
            <p:nvPr/>
          </p:nvSpPr>
          <p:spPr>
            <a:xfrm>
              <a:off x="311961" y="5661248"/>
              <a:ext cx="1063112" cy="174407"/>
            </a:xfrm>
            <a:prstGeom prst="rect">
              <a:avLst/>
            </a:prstGeom>
          </p:spPr>
          <p:txBody>
            <a:bodyPr wrap="none">
              <a:spAutoFit/>
            </a:bodyPr>
            <a:lstStyle/>
            <a:p>
              <a:pPr algn="l" rtl="0"/>
              <a:r>
                <a:rPr lang="en" sz="800" b="0" i="0" u="none" baseline="30000" dirty="0">
                  <a:solidFill>
                    <a:srgbClr val="000000"/>
                  </a:solidFill>
                  <a:latin typeface="Arial" panose="020B0604020202020204" pitchFamily="34" charset="0"/>
                  <a:ea typeface="Arial" panose="020B0604020202020204" pitchFamily="34" charset="0"/>
                  <a:cs typeface="Arial" panose="020B0604020202020204" pitchFamily="34" charset="0"/>
                </a:rPr>
                <a:t>FRÓM CLARK ET AL. (2016)</a:t>
              </a:r>
            </a:p>
          </p:txBody>
        </p:sp>
        <p:sp>
          <p:nvSpPr>
            <p:cNvPr id="2" name="textruta 1">
              <a:extLst>
                <a:ext uri="{FF2B5EF4-FFF2-40B4-BE49-F238E27FC236}">
                  <a16:creationId xmlns:a16="http://schemas.microsoft.com/office/drawing/2014/main" id="{08AA1809-AD54-DFD8-381E-59CD4E0A4935}"/>
                </a:ext>
              </a:extLst>
            </p:cNvPr>
            <p:cNvSpPr txBox="1"/>
            <p:nvPr/>
          </p:nvSpPr>
          <p:spPr>
            <a:xfrm>
              <a:off x="4788024" y="6354151"/>
              <a:ext cx="4133284" cy="261610"/>
            </a:xfrm>
            <a:prstGeom prst="rect">
              <a:avLst/>
            </a:prstGeom>
            <a:noFill/>
          </p:spPr>
          <p:txBody>
            <a:bodyPr wrap="square" rtlCol="0">
              <a:spAutoFit/>
            </a:bodyPr>
            <a:lstStyle/>
            <a:p>
              <a:pPr algn="l" rtl="0"/>
              <a:r>
                <a:rPr lang="en" sz="1100" b="0" i="0" u="none" baseline="0"/>
                <a:t> </a:t>
              </a:r>
              <a:endParaRPr lang="en" sz="1100" dirty="0"/>
            </a:p>
          </p:txBody>
        </p:sp>
        <p:pic>
          <p:nvPicPr>
            <p:cNvPr id="8" name="Bildobjekt 7" descr="En bild som visar text, skärmbild, linje, Teckensnitt&#10;&#10;Automatiskt genererad beskrivning">
              <a:extLst>
                <a:ext uri="{FF2B5EF4-FFF2-40B4-BE49-F238E27FC236}">
                  <a16:creationId xmlns:a16="http://schemas.microsoft.com/office/drawing/2014/main" id="{3F1F72D6-D409-CD3A-C5C3-AAD2BC989D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3" y="1604051"/>
              <a:ext cx="3246584" cy="3769165"/>
            </a:xfrm>
            <a:prstGeom prst="rect">
              <a:avLst/>
            </a:prstGeom>
          </p:spPr>
        </p:pic>
        <p:pic>
          <p:nvPicPr>
            <p:cNvPr id="15" name="Bildobjekt 14" descr="En bild som visar text, skärmbild, linje, Graf&#10;&#10;Automatiskt genererad beskrivning">
              <a:extLst>
                <a:ext uri="{FF2B5EF4-FFF2-40B4-BE49-F238E27FC236}">
                  <a16:creationId xmlns:a16="http://schemas.microsoft.com/office/drawing/2014/main" id="{93BAB5D1-3C5B-EE3D-E085-9AF20F3B23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531" y="1598722"/>
              <a:ext cx="3246584" cy="4016053"/>
            </a:xfrm>
            <a:prstGeom prst="rect">
              <a:avLst/>
            </a:prstGeom>
          </p:spPr>
        </p:pic>
      </p:grpSp>
      <p:sp>
        <p:nvSpPr>
          <p:cNvPr id="13" name="textruta 12">
            <a:extLst>
              <a:ext uri="{FF2B5EF4-FFF2-40B4-BE49-F238E27FC236}">
                <a16:creationId xmlns:a16="http://schemas.microsoft.com/office/drawing/2014/main" id="{41F80CC4-A2C0-3052-B8E7-48378726678D}"/>
              </a:ext>
            </a:extLst>
          </p:cNvPr>
          <p:cNvSpPr txBox="1"/>
          <p:nvPr/>
        </p:nvSpPr>
        <p:spPr>
          <a:xfrm>
            <a:off x="-1256716" y="1628800"/>
            <a:ext cx="6551078" cy="646331"/>
          </a:xfrm>
          <a:prstGeom prst="rect">
            <a:avLst/>
          </a:prstGeom>
          <a:noFill/>
        </p:spPr>
        <p:txBody>
          <a:bodyPr wrap="square" rtlCol="0">
            <a:spAutoFit/>
          </a:bodyPr>
          <a:lstStyle/>
          <a:p>
            <a:pPr algn="ctr" rtl="0"/>
            <a:r>
              <a:rPr lang="en" b="1" i="0" u="none" baseline="0" dirty="0"/>
              <a:t>Potential sea level rise </a:t>
            </a:r>
            <a:br>
              <a:rPr lang="en" b="1" i="0" u="none" baseline="0" dirty="0"/>
            </a:br>
            <a:r>
              <a:rPr lang="en" b="1" i="0" u="none" baseline="0" dirty="0"/>
              <a:t>in the long term</a:t>
            </a:r>
            <a:endParaRPr lang="en" b="1" dirty="0"/>
          </a:p>
        </p:txBody>
      </p:sp>
    </p:spTree>
    <p:extLst>
      <p:ext uri="{BB962C8B-B14F-4D97-AF65-F5344CB8AC3E}">
        <p14:creationId xmlns:p14="http://schemas.microsoft.com/office/powerpoint/2010/main" val="1059886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1837346" y="216000"/>
            <a:ext cx="5315484" cy="461665"/>
          </a:xfrm>
          <a:prstGeom prst="rect">
            <a:avLst/>
          </a:prstGeom>
          <a:noFill/>
        </p:spPr>
        <p:txBody>
          <a:bodyPr wrap="square" rtlCol="0">
            <a:spAutoFit/>
          </a:bodyPr>
          <a:lstStyle/>
          <a:p>
            <a:pPr algn="ctr" rtl="0"/>
            <a:r>
              <a:rPr lang="en" sz="2400" b="1" i="0" u="none" baseline="0" dirty="0"/>
              <a:t>Risk of threshold effects</a:t>
            </a:r>
            <a:endParaRPr lang="en" sz="2400" b="1" dirty="0"/>
          </a:p>
        </p:txBody>
      </p:sp>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899" y="895350"/>
            <a:ext cx="3386002" cy="3990238"/>
          </a:xfrm>
          <a:prstGeom prst="rect">
            <a:avLst/>
          </a:prstGeom>
        </p:spPr>
      </p:pic>
      <p:sp>
        <p:nvSpPr>
          <p:cNvPr id="6" name="Rektangel 5"/>
          <p:cNvSpPr/>
          <p:nvPr/>
        </p:nvSpPr>
        <p:spPr>
          <a:xfrm rot="16200000">
            <a:off x="-447141" y="1465095"/>
            <a:ext cx="1548822" cy="174407"/>
          </a:xfrm>
          <a:prstGeom prst="rect">
            <a:avLst/>
          </a:prstGeom>
        </p:spPr>
        <p:txBody>
          <a:bodyPr wrap="none">
            <a:spAutoFit/>
          </a:bodyPr>
          <a:lstStyle/>
          <a:p>
            <a:pPr algn="l" rtl="0"/>
            <a:r>
              <a:rPr lang="en" sz="800" b="0" i="0" u="none" baseline="30000">
                <a:solidFill>
                  <a:srgbClr val="000000"/>
                </a:solidFill>
                <a:latin typeface="Arial" panose="020B0604020202020204" pitchFamily="34" charset="0"/>
                <a:ea typeface="Arial" panose="020B0604020202020204" pitchFamily="34" charset="0"/>
                <a:cs typeface="Arial" panose="020B0604020202020204" pitchFamily="34" charset="0"/>
              </a:rPr>
              <a:t>NASA GODDARD SPACE FLIGHT CENTER</a:t>
            </a:r>
          </a:p>
        </p:txBody>
      </p:sp>
      <p:pic>
        <p:nvPicPr>
          <p:cNvPr id="7" name="Bildobjekt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9080" y="2737819"/>
            <a:ext cx="4674870" cy="3507405"/>
          </a:xfrm>
          <a:prstGeom prst="rect">
            <a:avLst/>
          </a:prstGeom>
        </p:spPr>
      </p:pic>
      <p:sp>
        <p:nvSpPr>
          <p:cNvPr id="8" name="Rektangel 7"/>
          <p:cNvSpPr/>
          <p:nvPr/>
        </p:nvSpPr>
        <p:spPr>
          <a:xfrm rot="16200000">
            <a:off x="7885651" y="3500868"/>
            <a:ext cx="1967205" cy="174407"/>
          </a:xfrm>
          <a:prstGeom prst="rect">
            <a:avLst/>
          </a:prstGeom>
        </p:spPr>
        <p:txBody>
          <a:bodyPr wrap="none">
            <a:spAutoFit/>
          </a:bodyPr>
          <a:lstStyle/>
          <a:p>
            <a:pPr algn="l" rtl="0"/>
            <a:r>
              <a:rPr lang="en" sz="800" b="0" i="0" u="none" baseline="30000">
                <a:solidFill>
                  <a:srgbClr val="000000"/>
                </a:solidFill>
                <a:latin typeface="Arial" panose="020B0604020202020204" pitchFamily="34" charset="0"/>
                <a:ea typeface="Arial" panose="020B0604020202020204" pitchFamily="34" charset="0"/>
                <a:cs typeface="Arial" panose="020B0604020202020204" pitchFamily="34" charset="0"/>
              </a:rPr>
              <a:t>ALASKA SCIENCE CENTER, US GEOLOGICAL SURVEY</a:t>
            </a:r>
          </a:p>
        </p:txBody>
      </p:sp>
      <p:sp>
        <p:nvSpPr>
          <p:cNvPr id="2" name="textruta 1">
            <a:extLst>
              <a:ext uri="{FF2B5EF4-FFF2-40B4-BE49-F238E27FC236}">
                <a16:creationId xmlns:a16="http://schemas.microsoft.com/office/drawing/2014/main" id="{99AC5BB5-A308-1E02-3EFA-DAD099A5B7C8}"/>
              </a:ext>
            </a:extLst>
          </p:cNvPr>
          <p:cNvSpPr txBox="1"/>
          <p:nvPr/>
        </p:nvSpPr>
        <p:spPr>
          <a:xfrm>
            <a:off x="4788024" y="6354151"/>
            <a:ext cx="4133284" cy="261610"/>
          </a:xfrm>
          <a:prstGeom prst="rect">
            <a:avLst/>
          </a:prstGeom>
          <a:noFill/>
        </p:spPr>
        <p:txBody>
          <a:bodyPr wrap="square" rtlCol="0">
            <a:spAutoFit/>
          </a:bodyPr>
          <a:lstStyle/>
          <a:p>
            <a:pPr algn="l" rtl="0"/>
            <a:r>
              <a:rPr lang="en" sz="1100" b="0" i="0" u="none" baseline="0"/>
              <a:t> </a:t>
            </a:r>
            <a:endParaRPr lang="en" sz="1100" dirty="0"/>
          </a:p>
        </p:txBody>
      </p:sp>
    </p:spTree>
    <p:extLst>
      <p:ext uri="{BB962C8B-B14F-4D97-AF65-F5344CB8AC3E}">
        <p14:creationId xmlns:p14="http://schemas.microsoft.com/office/powerpoint/2010/main" val="1082916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rotWithShape="1">
          <a:blip r:embed="rId3" cstate="print">
            <a:extLst>
              <a:ext uri="{28A0092B-C50C-407E-A947-70E740481C1C}">
                <a14:useLocalDpi xmlns:a14="http://schemas.microsoft.com/office/drawing/2010/main" val="0"/>
              </a:ext>
            </a:extLst>
          </a:blip>
          <a:srcRect r="12971"/>
          <a:stretch/>
        </p:blipFill>
        <p:spPr>
          <a:xfrm>
            <a:off x="-4676" y="-9417"/>
            <a:ext cx="9139151" cy="6879898"/>
          </a:xfrm>
          <a:prstGeom prst="rect">
            <a:avLst/>
          </a:prstGeom>
        </p:spPr>
      </p:pic>
      <p:sp>
        <p:nvSpPr>
          <p:cNvPr id="4" name="textruta 3"/>
          <p:cNvSpPr txBox="1"/>
          <p:nvPr/>
        </p:nvSpPr>
        <p:spPr>
          <a:xfrm>
            <a:off x="627320" y="216000"/>
            <a:ext cx="8059479" cy="461665"/>
          </a:xfrm>
          <a:prstGeom prst="rect">
            <a:avLst/>
          </a:prstGeom>
          <a:noFill/>
        </p:spPr>
        <p:txBody>
          <a:bodyPr wrap="square" rtlCol="0">
            <a:spAutoFit/>
          </a:bodyPr>
          <a:lstStyle/>
          <a:p>
            <a:pPr algn="ctr" rtl="0"/>
            <a:r>
              <a:rPr lang="en" sz="2400" b="1" i="0" u="none" baseline="0" dirty="0"/>
              <a:t>It’s not too late to limit climate disruption</a:t>
            </a:r>
            <a:endParaRPr lang="en" sz="2400" b="1" dirty="0"/>
          </a:p>
        </p:txBody>
      </p:sp>
      <p:pic>
        <p:nvPicPr>
          <p:cNvPr id="7" name="Bildobjekt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5079" y="889279"/>
            <a:ext cx="1482557" cy="2226062"/>
          </a:xfrm>
          <a:prstGeom prst="rect">
            <a:avLst/>
          </a:prstGeom>
          <a:ln w="57150">
            <a:solidFill>
              <a:schemeClr val="bg1"/>
            </a:solidFill>
          </a:ln>
        </p:spPr>
      </p:pic>
      <p:pic>
        <p:nvPicPr>
          <p:cNvPr id="8" name="Bildobjekt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0326" y="889278"/>
            <a:ext cx="3371850" cy="2230059"/>
          </a:xfrm>
          <a:prstGeom prst="rect">
            <a:avLst/>
          </a:prstGeom>
          <a:ln w="57150">
            <a:solidFill>
              <a:schemeClr val="bg1"/>
            </a:solidFill>
          </a:ln>
        </p:spPr>
      </p:pic>
      <p:sp>
        <p:nvSpPr>
          <p:cNvPr id="9" name="Rektangel 8"/>
          <p:cNvSpPr/>
          <p:nvPr/>
        </p:nvSpPr>
        <p:spPr>
          <a:xfrm rot="16200000">
            <a:off x="8275272" y="5974073"/>
            <a:ext cx="1378904" cy="338554"/>
          </a:xfrm>
          <a:prstGeom prst="rect">
            <a:avLst/>
          </a:prstGeom>
        </p:spPr>
        <p:txBody>
          <a:bodyPr wrap="none">
            <a:spAutoFit/>
          </a:bodyPr>
          <a:lstStyle/>
          <a:p>
            <a:pPr algn="l" rtl="0"/>
            <a:r>
              <a:rPr lang="en" sz="800" b="0" i="0" u="none" baseline="30000" dirty="0">
                <a:solidFill>
                  <a:srgbClr val="000000"/>
                </a:solidFill>
                <a:latin typeface="Arial" panose="020B0604020202020204" pitchFamily="34" charset="0"/>
                <a:ea typeface="Arial" panose="020B0604020202020204" pitchFamily="34" charset="0"/>
                <a:cs typeface="Arial" panose="020B0604020202020204" pitchFamily="34" charset="0"/>
              </a:rPr>
              <a:t>JOHAN BERNES (STORA VÄRTAN)</a:t>
            </a:r>
          </a:p>
          <a:p>
            <a:pPr algn="l" rtl="0"/>
            <a:r>
              <a:rPr lang="en" sz="800" b="0" i="0" u="none" baseline="30000" dirty="0">
                <a:solidFill>
                  <a:srgbClr val="000000"/>
                </a:solidFill>
                <a:latin typeface="Arial" panose="020B0604020202020204" pitchFamily="34" charset="0"/>
                <a:ea typeface="Arial" panose="020B0604020202020204" pitchFamily="34" charset="0"/>
                <a:cs typeface="Arial" panose="020B0604020202020204" pitchFamily="34" charset="0"/>
              </a:rPr>
              <a:t>HELENA LANDSTEDT, TT (UGANDA) </a:t>
            </a:r>
          </a:p>
          <a:p>
            <a:pPr algn="l" rtl="0"/>
            <a:r>
              <a:rPr lang="en" sz="800" b="0" i="0" u="none" baseline="30000" dirty="0">
                <a:solidFill>
                  <a:srgbClr val="000000"/>
                </a:solidFill>
                <a:latin typeface="Arial" panose="020B0604020202020204" pitchFamily="34" charset="0"/>
                <a:ea typeface="Arial" panose="020B0604020202020204" pitchFamily="34" charset="0"/>
                <a:cs typeface="Arial" panose="020B0604020202020204" pitchFamily="34" charset="0"/>
              </a:rPr>
              <a:t>VESA MOILANEN, TT (VENICE)</a:t>
            </a:r>
          </a:p>
        </p:txBody>
      </p:sp>
      <p:sp>
        <p:nvSpPr>
          <p:cNvPr id="3" name="textruta 2">
            <a:extLst>
              <a:ext uri="{FF2B5EF4-FFF2-40B4-BE49-F238E27FC236}">
                <a16:creationId xmlns:a16="http://schemas.microsoft.com/office/drawing/2014/main" id="{E1A0E92F-F15C-8A01-5980-A771DB461FB7}"/>
              </a:ext>
            </a:extLst>
          </p:cNvPr>
          <p:cNvSpPr txBox="1"/>
          <p:nvPr/>
        </p:nvSpPr>
        <p:spPr>
          <a:xfrm>
            <a:off x="123288" y="6409491"/>
            <a:ext cx="4133284" cy="261610"/>
          </a:xfrm>
          <a:prstGeom prst="rect">
            <a:avLst/>
          </a:prstGeom>
          <a:noFill/>
        </p:spPr>
        <p:txBody>
          <a:bodyPr wrap="square" rtlCol="0">
            <a:spAutoFit/>
          </a:bodyPr>
          <a:lstStyle/>
          <a:p>
            <a:pPr algn="l" rtl="0"/>
            <a:r>
              <a:rPr lang="en" sz="1100" b="0" i="0" u="none" baseline="0"/>
              <a:t> </a:t>
            </a:r>
            <a:endParaRPr lang="en" sz="1100" dirty="0"/>
          </a:p>
        </p:txBody>
      </p:sp>
    </p:spTree>
    <p:extLst>
      <p:ext uri="{BB962C8B-B14F-4D97-AF65-F5344CB8AC3E}">
        <p14:creationId xmlns:p14="http://schemas.microsoft.com/office/powerpoint/2010/main" val="37331441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5DE27-7731-9D9B-7D59-B50218040D41}"/>
            </a:ext>
          </a:extLst>
        </p:cNvPr>
        <p:cNvGrpSpPr/>
        <p:nvPr/>
      </p:nvGrpSpPr>
      <p:grpSpPr>
        <a:xfrm>
          <a:off x="0" y="0"/>
          <a:ext cx="0" cy="0"/>
          <a:chOff x="0" y="0"/>
          <a:chExt cx="0" cy="0"/>
        </a:xfrm>
      </p:grpSpPr>
      <p:sp>
        <p:nvSpPr>
          <p:cNvPr id="2" name="textruta 1">
            <a:extLst>
              <a:ext uri="{FF2B5EF4-FFF2-40B4-BE49-F238E27FC236}">
                <a16:creationId xmlns:a16="http://schemas.microsoft.com/office/drawing/2014/main" id="{1A060E41-2D6D-0F2E-4D23-104426783665}"/>
              </a:ext>
            </a:extLst>
          </p:cNvPr>
          <p:cNvSpPr txBox="1"/>
          <p:nvPr/>
        </p:nvSpPr>
        <p:spPr>
          <a:xfrm>
            <a:off x="4860032" y="6522693"/>
            <a:ext cx="4133284" cy="261610"/>
          </a:xfrm>
          <a:prstGeom prst="rect">
            <a:avLst/>
          </a:prstGeom>
          <a:noFill/>
        </p:spPr>
        <p:txBody>
          <a:bodyPr wrap="square" rtlCol="0">
            <a:spAutoFit/>
          </a:bodyPr>
          <a:lstStyle/>
          <a:p>
            <a:pPr algn="l" rtl="0"/>
            <a:r>
              <a:rPr lang="en" sz="1100" b="0" i="0" u="none" baseline="0"/>
              <a:t> </a:t>
            </a:r>
            <a:endParaRPr lang="en" sz="1100" dirty="0"/>
          </a:p>
        </p:txBody>
      </p:sp>
      <p:grpSp>
        <p:nvGrpSpPr>
          <p:cNvPr id="37" name="Grupp 36">
            <a:extLst>
              <a:ext uri="{FF2B5EF4-FFF2-40B4-BE49-F238E27FC236}">
                <a16:creationId xmlns:a16="http://schemas.microsoft.com/office/drawing/2014/main" id="{C6A2DB3B-946C-6687-9FBB-79F242D149CB}"/>
              </a:ext>
            </a:extLst>
          </p:cNvPr>
          <p:cNvGrpSpPr/>
          <p:nvPr/>
        </p:nvGrpSpPr>
        <p:grpSpPr>
          <a:xfrm>
            <a:off x="1224915" y="216000"/>
            <a:ext cx="6611282" cy="6565738"/>
            <a:chOff x="1224915" y="216000"/>
            <a:chExt cx="6611282" cy="6565738"/>
          </a:xfrm>
        </p:grpSpPr>
        <p:pic>
          <p:nvPicPr>
            <p:cNvPr id="5" name="Bildobjekt 4" descr="En bild som visar text, skärmbild, diagram, nummer&#10;&#10;Automatiskt genererad beskrivning">
              <a:extLst>
                <a:ext uri="{FF2B5EF4-FFF2-40B4-BE49-F238E27FC236}">
                  <a16:creationId xmlns:a16="http://schemas.microsoft.com/office/drawing/2014/main" id="{DC9A6183-FA0E-9C6A-44DC-B92501565C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7803" y="732228"/>
              <a:ext cx="6438286" cy="5731214"/>
            </a:xfrm>
            <a:prstGeom prst="rect">
              <a:avLst/>
            </a:prstGeom>
          </p:spPr>
        </p:pic>
        <p:sp>
          <p:nvSpPr>
            <p:cNvPr id="4" name="textruta 3">
              <a:extLst>
                <a:ext uri="{FF2B5EF4-FFF2-40B4-BE49-F238E27FC236}">
                  <a16:creationId xmlns:a16="http://schemas.microsoft.com/office/drawing/2014/main" id="{3477464C-D83E-848E-2C81-06C4BECF3D2D}"/>
                </a:ext>
              </a:extLst>
            </p:cNvPr>
            <p:cNvSpPr txBox="1"/>
            <p:nvPr/>
          </p:nvSpPr>
          <p:spPr>
            <a:xfrm>
              <a:off x="1350336" y="216000"/>
              <a:ext cx="6485861" cy="461665"/>
            </a:xfrm>
            <a:prstGeom prst="rect">
              <a:avLst/>
            </a:prstGeom>
            <a:noFill/>
          </p:spPr>
          <p:txBody>
            <a:bodyPr wrap="square" rtlCol="0">
              <a:spAutoFit/>
            </a:bodyPr>
            <a:lstStyle/>
            <a:p>
              <a:pPr algn="ctr" rtl="0"/>
              <a:r>
                <a:rPr lang="en" sz="2400" b="1" i="0" u="none" baseline="0" dirty="0"/>
                <a:t>Alternatives to fossil fuels</a:t>
              </a:r>
              <a:endParaRPr lang="en" sz="2400" b="1" dirty="0"/>
            </a:p>
          </p:txBody>
        </p:sp>
        <p:pic>
          <p:nvPicPr>
            <p:cNvPr id="3" name="Bildobjekt 2">
              <a:extLst>
                <a:ext uri="{FF2B5EF4-FFF2-40B4-BE49-F238E27FC236}">
                  <a16:creationId xmlns:a16="http://schemas.microsoft.com/office/drawing/2014/main" id="{EF1DD945-3545-0023-69FC-A21E8E850E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42"/>
            <a:stretch/>
          </p:blipFill>
          <p:spPr>
            <a:xfrm>
              <a:off x="4720036" y="1193151"/>
              <a:ext cx="2769326" cy="2077809"/>
            </a:xfrm>
            <a:prstGeom prst="rect">
              <a:avLst/>
            </a:prstGeom>
            <a:ln w="28575">
              <a:solidFill>
                <a:schemeClr val="bg1">
                  <a:lumMod val="95000"/>
                </a:schemeClr>
              </a:solidFill>
            </a:ln>
          </p:spPr>
        </p:pic>
        <p:pic>
          <p:nvPicPr>
            <p:cNvPr id="8" name="Bildobjekt 7">
              <a:extLst>
                <a:ext uri="{FF2B5EF4-FFF2-40B4-BE49-F238E27FC236}">
                  <a16:creationId xmlns:a16="http://schemas.microsoft.com/office/drawing/2014/main" id="{C270C423-B47E-1F9C-C9AE-A5FA93EB95C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42" r="3754"/>
            <a:stretch/>
          </p:blipFill>
          <p:spPr>
            <a:xfrm>
              <a:off x="4720046" y="4134471"/>
              <a:ext cx="2769325" cy="2081350"/>
            </a:xfrm>
            <a:prstGeom prst="rect">
              <a:avLst/>
            </a:prstGeom>
            <a:ln w="28575">
              <a:solidFill>
                <a:schemeClr val="bg1"/>
              </a:solidFill>
            </a:ln>
          </p:spPr>
        </p:pic>
        <p:sp>
          <p:nvSpPr>
            <p:cNvPr id="9" name="Rektangel 8">
              <a:extLst>
                <a:ext uri="{FF2B5EF4-FFF2-40B4-BE49-F238E27FC236}">
                  <a16:creationId xmlns:a16="http://schemas.microsoft.com/office/drawing/2014/main" id="{D6998B59-C968-5950-1658-EAD6D7635527}"/>
                </a:ext>
              </a:extLst>
            </p:cNvPr>
            <p:cNvSpPr/>
            <p:nvPr/>
          </p:nvSpPr>
          <p:spPr>
            <a:xfrm rot="16200000">
              <a:off x="7221711" y="1387938"/>
              <a:ext cx="779381" cy="174407"/>
            </a:xfrm>
            <a:prstGeom prst="rect">
              <a:avLst/>
            </a:prstGeom>
          </p:spPr>
          <p:txBody>
            <a:bodyPr wrap="none">
              <a:spAutoFit/>
            </a:bodyPr>
            <a:lstStyle/>
            <a:p>
              <a:pPr algn="l" rtl="0"/>
              <a:r>
                <a:rPr lang="en" sz="800" b="0" i="0" u="none" baseline="30000">
                  <a:solidFill>
                    <a:srgbClr val="000000"/>
                  </a:solidFill>
                  <a:latin typeface="Arial" panose="020B0604020202020204" pitchFamily="34" charset="0"/>
                  <a:ea typeface="Arial" panose="020B0604020202020204" pitchFamily="34" charset="0"/>
                  <a:cs typeface="Arial" panose="020B0604020202020204" pitchFamily="34" charset="0"/>
                </a:rPr>
                <a:t>HANS BLOMBERG</a:t>
              </a:r>
            </a:p>
          </p:txBody>
        </p:sp>
        <p:sp>
          <p:nvSpPr>
            <p:cNvPr id="10" name="Rektangel 9">
              <a:extLst>
                <a:ext uri="{FF2B5EF4-FFF2-40B4-BE49-F238E27FC236}">
                  <a16:creationId xmlns:a16="http://schemas.microsoft.com/office/drawing/2014/main" id="{43CDECBB-7A1B-38EA-E360-C03D1E3ADFB4}"/>
                </a:ext>
              </a:extLst>
            </p:cNvPr>
            <p:cNvSpPr/>
            <p:nvPr/>
          </p:nvSpPr>
          <p:spPr>
            <a:xfrm rot="16200000">
              <a:off x="7154301" y="4396752"/>
              <a:ext cx="926857" cy="174407"/>
            </a:xfrm>
            <a:prstGeom prst="rect">
              <a:avLst/>
            </a:prstGeom>
          </p:spPr>
          <p:txBody>
            <a:bodyPr wrap="none">
              <a:spAutoFit/>
            </a:bodyPr>
            <a:lstStyle/>
            <a:p>
              <a:pPr algn="l" rtl="0"/>
              <a:r>
                <a:rPr lang="en" sz="800" b="0" i="0" u="none" baseline="30000">
                  <a:solidFill>
                    <a:srgbClr val="000000"/>
                  </a:solidFill>
                  <a:latin typeface="Arial" panose="020B0604020202020204" pitchFamily="34" charset="0"/>
                  <a:ea typeface="Arial" panose="020B0604020202020204" pitchFamily="34" charset="0"/>
                  <a:cs typeface="Arial" panose="020B0604020202020204" pitchFamily="34" charset="0"/>
                </a:rPr>
                <a:t>ASHLEY COOPER, IBL</a:t>
              </a:r>
            </a:p>
          </p:txBody>
        </p:sp>
        <p:sp>
          <p:nvSpPr>
            <p:cNvPr id="13" name="Rektangel 12">
              <a:extLst>
                <a:ext uri="{FF2B5EF4-FFF2-40B4-BE49-F238E27FC236}">
                  <a16:creationId xmlns:a16="http://schemas.microsoft.com/office/drawing/2014/main" id="{B93B0A6F-03FE-808B-EE8A-0D4E5D738FA6}"/>
                </a:ext>
              </a:extLst>
            </p:cNvPr>
            <p:cNvSpPr/>
            <p:nvPr/>
          </p:nvSpPr>
          <p:spPr>
            <a:xfrm>
              <a:off x="3962680" y="821160"/>
              <a:ext cx="1224136" cy="248739"/>
            </a:xfrm>
            <a:prstGeom prst="rect">
              <a:avLst/>
            </a:prstGeom>
            <a:solidFill>
              <a:srgbClr val="E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4" name="Rektangel 13">
              <a:extLst>
                <a:ext uri="{FF2B5EF4-FFF2-40B4-BE49-F238E27FC236}">
                  <a16:creationId xmlns:a16="http://schemas.microsoft.com/office/drawing/2014/main" id="{D80D03E6-3E26-E134-EF3A-640E58C2C4AB}"/>
                </a:ext>
              </a:extLst>
            </p:cNvPr>
            <p:cNvSpPr/>
            <p:nvPr/>
          </p:nvSpPr>
          <p:spPr>
            <a:xfrm>
              <a:off x="3976886" y="3785846"/>
              <a:ext cx="1224136" cy="248739"/>
            </a:xfrm>
            <a:prstGeom prst="rect">
              <a:avLst/>
            </a:prstGeom>
            <a:solidFill>
              <a:srgbClr val="E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0" name="Bildobjekt 19" descr="En bild som visar text, skärmbild, linje, diagram&#10;&#10;Automatiskt genererad beskrivning">
              <a:extLst>
                <a:ext uri="{FF2B5EF4-FFF2-40B4-BE49-F238E27FC236}">
                  <a16:creationId xmlns:a16="http://schemas.microsoft.com/office/drawing/2014/main" id="{7CE7FEC1-D9B0-C809-4AF5-B1D60E19F41F}"/>
                </a:ext>
              </a:extLst>
            </p:cNvPr>
            <p:cNvPicPr>
              <a:picLocks noChangeAspect="1"/>
            </p:cNvPicPr>
            <p:nvPr/>
          </p:nvPicPr>
          <p:blipFill>
            <a:blip r:embed="rId6" cstate="print">
              <a:extLst>
                <a:ext uri="{28A0092B-C50C-407E-A947-70E740481C1C}">
                  <a14:useLocalDpi xmlns:a14="http://schemas.microsoft.com/office/drawing/2010/main" val="0"/>
                </a:ext>
              </a:extLst>
            </a:blip>
            <a:srcRect l="9965" t="7349" b="5978"/>
            <a:stretch/>
          </p:blipFill>
          <p:spPr>
            <a:xfrm>
              <a:off x="1636068" y="4085492"/>
              <a:ext cx="2881662" cy="2191288"/>
            </a:xfrm>
            <a:prstGeom prst="rect">
              <a:avLst/>
            </a:prstGeom>
          </p:spPr>
        </p:pic>
        <p:pic>
          <p:nvPicPr>
            <p:cNvPr id="22" name="Bildobjekt 21" descr="En bild som visar text, skärmbild, linje, diagram&#10;&#10;Automatiskt genererad beskrivning">
              <a:extLst>
                <a:ext uri="{FF2B5EF4-FFF2-40B4-BE49-F238E27FC236}">
                  <a16:creationId xmlns:a16="http://schemas.microsoft.com/office/drawing/2014/main" id="{180A4152-64BB-2880-B5FE-8DA4F53BCEE5}"/>
                </a:ext>
              </a:extLst>
            </p:cNvPr>
            <p:cNvPicPr>
              <a:picLocks noChangeAspect="1"/>
            </p:cNvPicPr>
            <p:nvPr/>
          </p:nvPicPr>
          <p:blipFill>
            <a:blip r:embed="rId7" cstate="print">
              <a:extLst>
                <a:ext uri="{28A0092B-C50C-407E-A947-70E740481C1C}">
                  <a14:useLocalDpi xmlns:a14="http://schemas.microsoft.com/office/drawing/2010/main" val="0"/>
                </a:ext>
              </a:extLst>
            </a:blip>
            <a:srcRect l="11522" t="-1855" b="7876"/>
            <a:stretch/>
          </p:blipFill>
          <p:spPr>
            <a:xfrm>
              <a:off x="1697172" y="906765"/>
              <a:ext cx="2824854" cy="2394490"/>
            </a:xfrm>
            <a:prstGeom prst="rect">
              <a:avLst/>
            </a:prstGeom>
          </p:spPr>
        </p:pic>
        <p:sp>
          <p:nvSpPr>
            <p:cNvPr id="23" name="Rektangel 22">
              <a:extLst>
                <a:ext uri="{FF2B5EF4-FFF2-40B4-BE49-F238E27FC236}">
                  <a16:creationId xmlns:a16="http://schemas.microsoft.com/office/drawing/2014/main" id="{E892AC76-2804-DD5F-D262-52D243AE1B1D}"/>
                </a:ext>
              </a:extLst>
            </p:cNvPr>
            <p:cNvSpPr/>
            <p:nvPr/>
          </p:nvSpPr>
          <p:spPr>
            <a:xfrm>
              <a:off x="1362311" y="3734939"/>
              <a:ext cx="2849649" cy="304302"/>
            </a:xfrm>
            <a:prstGeom prst="rect">
              <a:avLst/>
            </a:prstGeom>
            <a:solidFill>
              <a:srgbClr val="E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a:extLst>
                <a:ext uri="{FF2B5EF4-FFF2-40B4-BE49-F238E27FC236}">
                  <a16:creationId xmlns:a16="http://schemas.microsoft.com/office/drawing/2014/main" id="{FFEFC354-0BAB-E9B0-DF0B-EE35ABC3DC33}"/>
                </a:ext>
              </a:extLst>
            </p:cNvPr>
            <p:cNvSpPr/>
            <p:nvPr/>
          </p:nvSpPr>
          <p:spPr>
            <a:xfrm>
              <a:off x="1397911" y="836712"/>
              <a:ext cx="3246097" cy="304302"/>
            </a:xfrm>
            <a:prstGeom prst="rect">
              <a:avLst/>
            </a:prstGeom>
            <a:solidFill>
              <a:srgbClr val="E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5" name="Rektangel 24">
              <a:extLst>
                <a:ext uri="{FF2B5EF4-FFF2-40B4-BE49-F238E27FC236}">
                  <a16:creationId xmlns:a16="http://schemas.microsoft.com/office/drawing/2014/main" id="{D348C3C9-BDD9-603A-928E-7BDC06331099}"/>
                </a:ext>
              </a:extLst>
            </p:cNvPr>
            <p:cNvSpPr/>
            <p:nvPr/>
          </p:nvSpPr>
          <p:spPr>
            <a:xfrm>
              <a:off x="1636068" y="3556746"/>
              <a:ext cx="2935931" cy="304302"/>
            </a:xfrm>
            <a:prstGeom prst="rect">
              <a:avLst/>
            </a:prstGeom>
            <a:solidFill>
              <a:srgbClr val="E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textruta 29">
              <a:extLst>
                <a:ext uri="{FF2B5EF4-FFF2-40B4-BE49-F238E27FC236}">
                  <a16:creationId xmlns:a16="http://schemas.microsoft.com/office/drawing/2014/main" id="{216E9883-2952-81DF-DB9C-0334C1CEA1B0}"/>
                </a:ext>
              </a:extLst>
            </p:cNvPr>
            <p:cNvSpPr txBox="1"/>
            <p:nvPr/>
          </p:nvSpPr>
          <p:spPr>
            <a:xfrm>
              <a:off x="1295258" y="3824163"/>
              <a:ext cx="2514788" cy="246221"/>
            </a:xfrm>
            <a:prstGeom prst="rect">
              <a:avLst/>
            </a:prstGeom>
            <a:noFill/>
          </p:spPr>
          <p:txBody>
            <a:bodyPr wrap="square" rtlCol="0">
              <a:spAutoFit/>
            </a:bodyPr>
            <a:lstStyle/>
            <a:p>
              <a:r>
                <a:rPr lang="sv-SE" sz="1000" dirty="0">
                  <a:latin typeface="Arial" panose="020B0604020202020204" pitchFamily="34" charset="0"/>
                  <a:cs typeface="Arial" panose="020B0604020202020204" pitchFamily="34" charset="0"/>
                </a:rPr>
                <a:t>Global installed capacity (GW)</a:t>
              </a:r>
            </a:p>
          </p:txBody>
        </p:sp>
        <p:sp>
          <p:nvSpPr>
            <p:cNvPr id="31" name="textruta 30">
              <a:extLst>
                <a:ext uri="{FF2B5EF4-FFF2-40B4-BE49-F238E27FC236}">
                  <a16:creationId xmlns:a16="http://schemas.microsoft.com/office/drawing/2014/main" id="{A24C081E-0777-E1E8-8700-CB922691A880}"/>
                </a:ext>
              </a:extLst>
            </p:cNvPr>
            <p:cNvSpPr txBox="1"/>
            <p:nvPr/>
          </p:nvSpPr>
          <p:spPr>
            <a:xfrm>
              <a:off x="1303793" y="891181"/>
              <a:ext cx="2514788" cy="246221"/>
            </a:xfrm>
            <a:prstGeom prst="rect">
              <a:avLst/>
            </a:prstGeom>
            <a:noFill/>
          </p:spPr>
          <p:txBody>
            <a:bodyPr wrap="square" rtlCol="0">
              <a:spAutoFit/>
            </a:bodyPr>
            <a:lstStyle/>
            <a:p>
              <a:r>
                <a:rPr lang="sv-SE" sz="1000" dirty="0">
                  <a:latin typeface="Arial" panose="020B0604020202020204" pitchFamily="34" charset="0"/>
                  <a:cs typeface="Arial" panose="020B0604020202020204" pitchFamily="34" charset="0"/>
                </a:rPr>
                <a:t>Global installed capacity (GW)</a:t>
              </a:r>
            </a:p>
          </p:txBody>
        </p:sp>
        <p:sp>
          <p:nvSpPr>
            <p:cNvPr id="34" name="textruta 33">
              <a:extLst>
                <a:ext uri="{FF2B5EF4-FFF2-40B4-BE49-F238E27FC236}">
                  <a16:creationId xmlns:a16="http://schemas.microsoft.com/office/drawing/2014/main" id="{B8115F2E-10AB-B889-56AC-3404CF2C21D1}"/>
                </a:ext>
              </a:extLst>
            </p:cNvPr>
            <p:cNvSpPr txBox="1"/>
            <p:nvPr/>
          </p:nvSpPr>
          <p:spPr>
            <a:xfrm>
              <a:off x="3315401" y="781070"/>
              <a:ext cx="2514788" cy="276999"/>
            </a:xfrm>
            <a:prstGeom prst="rect">
              <a:avLst/>
            </a:prstGeom>
            <a:noFill/>
          </p:spPr>
          <p:txBody>
            <a:bodyPr wrap="square" rtlCol="0">
              <a:spAutoFit/>
            </a:bodyPr>
            <a:lstStyle/>
            <a:p>
              <a:pPr algn="ctr"/>
              <a:r>
                <a:rPr lang="sv-SE" sz="1200" b="1" dirty="0">
                  <a:latin typeface="Arial" panose="020B0604020202020204" pitchFamily="34" charset="0"/>
                  <a:cs typeface="Arial" panose="020B0604020202020204" pitchFamily="34" charset="0"/>
                </a:rPr>
                <a:t>Wind power 2000–2030</a:t>
              </a:r>
            </a:p>
          </p:txBody>
        </p:sp>
        <p:sp>
          <p:nvSpPr>
            <p:cNvPr id="35" name="textruta 34">
              <a:extLst>
                <a:ext uri="{FF2B5EF4-FFF2-40B4-BE49-F238E27FC236}">
                  <a16:creationId xmlns:a16="http://schemas.microsoft.com/office/drawing/2014/main" id="{37CF2C6A-6676-D6C0-201D-F9A5F9E660B2}"/>
                </a:ext>
              </a:extLst>
            </p:cNvPr>
            <p:cNvSpPr txBox="1"/>
            <p:nvPr/>
          </p:nvSpPr>
          <p:spPr>
            <a:xfrm>
              <a:off x="3317641" y="3707204"/>
              <a:ext cx="2514788" cy="276999"/>
            </a:xfrm>
            <a:prstGeom prst="rect">
              <a:avLst/>
            </a:prstGeom>
            <a:noFill/>
          </p:spPr>
          <p:txBody>
            <a:bodyPr wrap="square" rtlCol="0">
              <a:spAutoFit/>
            </a:bodyPr>
            <a:lstStyle/>
            <a:p>
              <a:pPr algn="ctr"/>
              <a:r>
                <a:rPr lang="sv-SE" sz="1200" b="1" dirty="0">
                  <a:latin typeface="Arial" panose="020B0604020202020204" pitchFamily="34" charset="0"/>
                  <a:cs typeface="Arial" panose="020B0604020202020204" pitchFamily="34" charset="0"/>
                </a:rPr>
                <a:t>Photovoltaics 2000–2030</a:t>
              </a:r>
            </a:p>
          </p:txBody>
        </p:sp>
        <p:sp>
          <p:nvSpPr>
            <p:cNvPr id="36" name="Rektangel 35">
              <a:extLst>
                <a:ext uri="{FF2B5EF4-FFF2-40B4-BE49-F238E27FC236}">
                  <a16:creationId xmlns:a16="http://schemas.microsoft.com/office/drawing/2014/main" id="{044C8F2E-C589-70C1-F0B9-73FFDE21BE7A}"/>
                </a:ext>
              </a:extLst>
            </p:cNvPr>
            <p:cNvSpPr/>
            <p:nvPr/>
          </p:nvSpPr>
          <p:spPr>
            <a:xfrm>
              <a:off x="1224915" y="6525258"/>
              <a:ext cx="1978933" cy="256480"/>
            </a:xfrm>
            <a:prstGeom prst="rect">
              <a:avLst/>
            </a:prstGeom>
          </p:spPr>
          <p:txBody>
            <a:bodyPr wrap="square">
              <a:spAutoFit/>
            </a:bodyPr>
            <a:lstStyle/>
            <a:p>
              <a:pPr algn="l" rtl="0"/>
              <a:r>
                <a:rPr lang="en" sz="800" b="0" i="0" u="none" baseline="30000" dirty="0">
                  <a:solidFill>
                    <a:srgbClr val="000000"/>
                  </a:solidFill>
                  <a:latin typeface="Arial" panose="020B0604020202020204" pitchFamily="34" charset="0"/>
                  <a:ea typeface="Arial" panose="020B0604020202020204" pitchFamily="34" charset="0"/>
                  <a:cs typeface="Arial" panose="020B0604020202020204" pitchFamily="34" charset="0"/>
                </a:rPr>
                <a:t>FROM WORLD ENERGY OUTLOOK, IEA, </a:t>
              </a:r>
              <a:br>
                <a:rPr lang="en" sz="800" baseline="30000" dirty="0">
                  <a:solidFill>
                    <a:srgbClr val="000000"/>
                  </a:solidFill>
                  <a:latin typeface="Arial" panose="020B0604020202020204" pitchFamily="34" charset="0"/>
                </a:rPr>
              </a:br>
              <a:r>
                <a:rPr lang="en" sz="800" b="0" i="0" u="none" baseline="30000" dirty="0">
                  <a:solidFill>
                    <a:srgbClr val="000000"/>
                  </a:solidFill>
                  <a:latin typeface="Arial" panose="020B0604020202020204" pitchFamily="34" charset="0"/>
                  <a:ea typeface="Arial" panose="020B0604020202020204" pitchFamily="34" charset="0"/>
                  <a:cs typeface="Arial" panose="020B0604020202020204" pitchFamily="34" charset="0"/>
                </a:rPr>
                <a:t>AND THE INTERNATIONAL RENEWABLE ENERGY AGENCY</a:t>
              </a:r>
            </a:p>
          </p:txBody>
        </p:sp>
      </p:grpSp>
    </p:spTree>
    <p:extLst>
      <p:ext uri="{BB962C8B-B14F-4D97-AF65-F5344CB8AC3E}">
        <p14:creationId xmlns:p14="http://schemas.microsoft.com/office/powerpoint/2010/main" val="2913322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53D35-57DF-28AD-725D-F0C11E711F73}"/>
            </a:ext>
          </a:extLst>
        </p:cNvPr>
        <p:cNvGrpSpPr/>
        <p:nvPr/>
      </p:nvGrpSpPr>
      <p:grpSpPr>
        <a:xfrm>
          <a:off x="0" y="0"/>
          <a:ext cx="0" cy="0"/>
          <a:chOff x="0" y="0"/>
          <a:chExt cx="0" cy="0"/>
        </a:xfrm>
      </p:grpSpPr>
      <p:sp>
        <p:nvSpPr>
          <p:cNvPr id="4" name="textruta 3">
            <a:extLst>
              <a:ext uri="{FF2B5EF4-FFF2-40B4-BE49-F238E27FC236}">
                <a16:creationId xmlns:a16="http://schemas.microsoft.com/office/drawing/2014/main" id="{7EAC3310-37EC-3487-D540-8BBB5D0B4454}"/>
              </a:ext>
            </a:extLst>
          </p:cNvPr>
          <p:cNvSpPr txBox="1"/>
          <p:nvPr/>
        </p:nvSpPr>
        <p:spPr>
          <a:xfrm>
            <a:off x="1837346" y="216000"/>
            <a:ext cx="5315484" cy="461665"/>
          </a:xfrm>
          <a:prstGeom prst="rect">
            <a:avLst/>
          </a:prstGeom>
          <a:noFill/>
        </p:spPr>
        <p:txBody>
          <a:bodyPr wrap="square" rtlCol="0">
            <a:spAutoFit/>
          </a:bodyPr>
          <a:lstStyle/>
          <a:p>
            <a:pPr algn="ctr" rtl="0"/>
            <a:r>
              <a:rPr lang="en" sz="2400" b="1" i="0" u="none" baseline="0" dirty="0"/>
              <a:t>There’s no time to lose</a:t>
            </a:r>
            <a:endParaRPr lang="en" sz="2400" b="1" dirty="0"/>
          </a:p>
        </p:txBody>
      </p:sp>
      <p:sp>
        <p:nvSpPr>
          <p:cNvPr id="5" name="Rektangel 4">
            <a:extLst>
              <a:ext uri="{FF2B5EF4-FFF2-40B4-BE49-F238E27FC236}">
                <a16:creationId xmlns:a16="http://schemas.microsoft.com/office/drawing/2014/main" id="{7A2B46DF-98BE-F5BB-9CB6-750090FBD3DF}"/>
              </a:ext>
            </a:extLst>
          </p:cNvPr>
          <p:cNvSpPr/>
          <p:nvPr/>
        </p:nvSpPr>
        <p:spPr>
          <a:xfrm>
            <a:off x="977265" y="6191037"/>
            <a:ext cx="2212465" cy="215444"/>
          </a:xfrm>
          <a:prstGeom prst="rect">
            <a:avLst/>
          </a:prstGeom>
        </p:spPr>
        <p:txBody>
          <a:bodyPr wrap="none">
            <a:spAutoFit/>
          </a:bodyPr>
          <a:lstStyle/>
          <a:p>
            <a:pPr algn="l" rtl="0"/>
            <a:r>
              <a:rPr lang="en" sz="800" b="0" i="0" u="none" baseline="30000">
                <a:solidFill>
                  <a:srgbClr val="000000"/>
                </a:solidFill>
                <a:latin typeface="Arial" panose="020B0604020202020204" pitchFamily="34" charset="0"/>
                <a:ea typeface="Arial" panose="020B0604020202020204" pitchFamily="34" charset="0"/>
                <a:cs typeface="Arial" panose="020B0604020202020204" pitchFamily="34" charset="0"/>
              </a:rPr>
              <a:t>FROM R.M. ANDREW, IPCC (2021) AND OUR WORLD IN DATA</a:t>
            </a:r>
            <a:r>
              <a:rPr lang="en" sz="800" b="0" i="0" u="none" baseline="0">
                <a:solidFill>
                  <a:srgbClr val="000000"/>
                </a:solidFill>
                <a:latin typeface="Arial" panose="020B0604020202020204" pitchFamily="34" charset="0"/>
                <a:ea typeface="Arial" panose="020B0604020202020204" pitchFamily="34" charset="0"/>
                <a:cs typeface="Arial" panose="020B0604020202020204" pitchFamily="34" charset="0"/>
              </a:rPr>
              <a:t> </a:t>
            </a:r>
            <a:endParaRPr lang="en" sz="800" baseline="30000" dirty="0">
              <a:solidFill>
                <a:srgbClr val="000000"/>
              </a:solidFill>
              <a:latin typeface="Arial" panose="020B0604020202020204" pitchFamily="34" charset="0"/>
            </a:endParaRPr>
          </a:p>
        </p:txBody>
      </p:sp>
      <p:sp>
        <p:nvSpPr>
          <p:cNvPr id="2" name="textruta 1">
            <a:extLst>
              <a:ext uri="{FF2B5EF4-FFF2-40B4-BE49-F238E27FC236}">
                <a16:creationId xmlns:a16="http://schemas.microsoft.com/office/drawing/2014/main" id="{0DF4548F-0A37-62C6-AC83-6131F4BAB8AA}"/>
              </a:ext>
            </a:extLst>
          </p:cNvPr>
          <p:cNvSpPr txBox="1"/>
          <p:nvPr/>
        </p:nvSpPr>
        <p:spPr>
          <a:xfrm>
            <a:off x="4788024" y="6354151"/>
            <a:ext cx="4133284" cy="261610"/>
          </a:xfrm>
          <a:prstGeom prst="rect">
            <a:avLst/>
          </a:prstGeom>
          <a:noFill/>
        </p:spPr>
        <p:txBody>
          <a:bodyPr wrap="square" rtlCol="0">
            <a:spAutoFit/>
          </a:bodyPr>
          <a:lstStyle/>
          <a:p>
            <a:pPr algn="l" rtl="0"/>
            <a:r>
              <a:rPr lang="en" sz="1100" b="0" i="0" u="none" baseline="0"/>
              <a:t> </a:t>
            </a:r>
            <a:endParaRPr lang="en" sz="1100" dirty="0"/>
          </a:p>
        </p:txBody>
      </p:sp>
      <p:pic>
        <p:nvPicPr>
          <p:cNvPr id="6" name="Bildobjekt 5" descr="En bild som visar text, skärmbild, diagram, Graf&#10;&#10;Automatiskt genererad beskrivning">
            <a:extLst>
              <a:ext uri="{FF2B5EF4-FFF2-40B4-BE49-F238E27FC236}">
                <a16:creationId xmlns:a16="http://schemas.microsoft.com/office/drawing/2014/main" id="{1A088686-C922-6D2D-0C61-266117CD5077}"/>
              </a:ext>
            </a:extLst>
          </p:cNvPr>
          <p:cNvPicPr>
            <a:picLocks noChangeAspect="1"/>
          </p:cNvPicPr>
          <p:nvPr/>
        </p:nvPicPr>
        <p:blipFill>
          <a:blip r:embed="rId3">
            <a:extLst>
              <a:ext uri="{28A0092B-C50C-407E-A947-70E740481C1C}">
                <a14:useLocalDpi xmlns:a14="http://schemas.microsoft.com/office/drawing/2010/main" val="0"/>
              </a:ext>
            </a:extLst>
          </a:blip>
          <a:srcRect r="10831"/>
          <a:stretch/>
        </p:blipFill>
        <p:spPr>
          <a:xfrm>
            <a:off x="1043609" y="857260"/>
            <a:ext cx="7272808" cy="5897373"/>
          </a:xfrm>
          <a:prstGeom prst="rect">
            <a:avLst/>
          </a:prstGeom>
        </p:spPr>
      </p:pic>
    </p:spTree>
    <p:extLst>
      <p:ext uri="{BB962C8B-B14F-4D97-AF65-F5344CB8AC3E}">
        <p14:creationId xmlns:p14="http://schemas.microsoft.com/office/powerpoint/2010/main" val="25985991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5868144" y="229171"/>
            <a:ext cx="2952328" cy="830997"/>
          </a:xfrm>
          <a:prstGeom prst="rect">
            <a:avLst/>
          </a:prstGeom>
          <a:noFill/>
        </p:spPr>
        <p:txBody>
          <a:bodyPr wrap="square" rtlCol="0">
            <a:spAutoFit/>
          </a:bodyPr>
          <a:lstStyle/>
          <a:p>
            <a:pPr algn="ctr" rtl="0"/>
            <a:r>
              <a:rPr lang="en" sz="2400" b="1" i="0" u="none" baseline="0" dirty="0"/>
              <a:t>Adaptation to climate change</a:t>
            </a:r>
            <a:endParaRPr lang="en" sz="2400" b="1" dirty="0"/>
          </a:p>
        </p:txBody>
      </p:sp>
      <p:sp>
        <p:nvSpPr>
          <p:cNvPr id="5" name="Rektangel 4"/>
          <p:cNvSpPr/>
          <p:nvPr/>
        </p:nvSpPr>
        <p:spPr>
          <a:xfrm rot="16200000">
            <a:off x="129117" y="6372550"/>
            <a:ext cx="707245" cy="174407"/>
          </a:xfrm>
          <a:prstGeom prst="rect">
            <a:avLst/>
          </a:prstGeom>
        </p:spPr>
        <p:txBody>
          <a:bodyPr wrap="none">
            <a:spAutoFit/>
          </a:bodyPr>
          <a:lstStyle/>
          <a:p>
            <a:pPr algn="l" rtl="0"/>
            <a:r>
              <a:rPr lang="en" sz="800" b="0" i="0" u="none" baseline="30000">
                <a:solidFill>
                  <a:srgbClr val="000000"/>
                </a:solidFill>
                <a:latin typeface="Arial" panose="020B0604020202020204" pitchFamily="34" charset="0"/>
                <a:ea typeface="Arial" panose="020B0604020202020204" pitchFamily="34" charset="0"/>
                <a:cs typeface="Arial" panose="020B0604020202020204" pitchFamily="34" charset="0"/>
              </a:rPr>
              <a:t>TIMO PERSSON</a:t>
            </a:r>
          </a:p>
        </p:txBody>
      </p:sp>
      <p:pic>
        <p:nvPicPr>
          <p:cNvPr id="11" name="Bildobjekt 10" descr="En bild som visar utomhus, himmel, gräs, växt&#10;&#10;Automatiskt genererad beskrivning">
            <a:extLst>
              <a:ext uri="{FF2B5EF4-FFF2-40B4-BE49-F238E27FC236}">
                <a16:creationId xmlns:a16="http://schemas.microsoft.com/office/drawing/2014/main" id="{7D36ECC0-3F60-0066-9E78-11D5B8FD2C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756" y="152108"/>
            <a:ext cx="4915337" cy="6553783"/>
          </a:xfrm>
          <a:prstGeom prst="rect">
            <a:avLst/>
          </a:prstGeom>
        </p:spPr>
      </p:pic>
      <p:sp>
        <p:nvSpPr>
          <p:cNvPr id="2" name="textruta 1">
            <a:extLst>
              <a:ext uri="{FF2B5EF4-FFF2-40B4-BE49-F238E27FC236}">
                <a16:creationId xmlns:a16="http://schemas.microsoft.com/office/drawing/2014/main" id="{D00F0F8F-12B6-F669-8778-A3C76D79B89B}"/>
              </a:ext>
            </a:extLst>
          </p:cNvPr>
          <p:cNvSpPr txBox="1"/>
          <p:nvPr/>
        </p:nvSpPr>
        <p:spPr>
          <a:xfrm>
            <a:off x="5490093" y="6367219"/>
            <a:ext cx="4133284" cy="261610"/>
          </a:xfrm>
          <a:prstGeom prst="rect">
            <a:avLst/>
          </a:prstGeom>
          <a:noFill/>
        </p:spPr>
        <p:txBody>
          <a:bodyPr wrap="square" rtlCol="0">
            <a:spAutoFit/>
          </a:bodyPr>
          <a:lstStyle/>
          <a:p>
            <a:pPr algn="l" rtl="0"/>
            <a:r>
              <a:rPr lang="en" sz="1100" b="0" i="0" u="none" baseline="0"/>
              <a:t> </a:t>
            </a:r>
            <a:endParaRPr lang="en" sz="1100" dirty="0"/>
          </a:p>
        </p:txBody>
      </p:sp>
    </p:spTree>
    <p:extLst>
      <p:ext uri="{BB962C8B-B14F-4D97-AF65-F5344CB8AC3E}">
        <p14:creationId xmlns:p14="http://schemas.microsoft.com/office/powerpoint/2010/main" val="3075201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0529F-887E-9925-2F4D-4B404BFCE690}"/>
              </a:ext>
            </a:extLst>
          </p:cNvPr>
          <p:cNvSpPr>
            <a:spLocks noGrp="1"/>
          </p:cNvSpPr>
          <p:nvPr>
            <p:ph type="title"/>
          </p:nvPr>
        </p:nvSpPr>
        <p:spPr>
          <a:xfrm>
            <a:off x="457200" y="216000"/>
            <a:ext cx="8229600" cy="1143000"/>
          </a:xfrm>
        </p:spPr>
        <p:txBody>
          <a:bodyPr>
            <a:normAutofit/>
          </a:bodyPr>
          <a:lstStyle/>
          <a:p>
            <a:r>
              <a:rPr lang="en-GB" sz="2400" b="1" dirty="0"/>
              <a:t>Reference source</a:t>
            </a:r>
          </a:p>
        </p:txBody>
      </p:sp>
      <p:sp>
        <p:nvSpPr>
          <p:cNvPr id="3" name="Content Placeholder 2">
            <a:extLst>
              <a:ext uri="{FF2B5EF4-FFF2-40B4-BE49-F238E27FC236}">
                <a16:creationId xmlns:a16="http://schemas.microsoft.com/office/drawing/2014/main" id="{B68EAD5A-8C44-2222-DABC-575FE3728527}"/>
              </a:ext>
            </a:extLst>
          </p:cNvPr>
          <p:cNvSpPr>
            <a:spLocks noGrp="1"/>
          </p:cNvSpPr>
          <p:nvPr>
            <p:ph idx="1"/>
          </p:nvPr>
        </p:nvSpPr>
        <p:spPr/>
        <p:txBody>
          <a:bodyPr/>
          <a:lstStyle/>
          <a:p>
            <a:r>
              <a:rPr lang="en-US" sz="2000" b="0" i="0" dirty="0">
                <a:solidFill>
                  <a:srgbClr val="2A2A2D"/>
                </a:solidFill>
                <a:effectLst/>
                <a:latin typeface="Akkurat Pro"/>
              </a:rPr>
              <a:t>Updated from: Bernes, Claes (2016). </a:t>
            </a:r>
            <a:r>
              <a:rPr lang="en-US" sz="2000" i="1" dirty="0">
                <a:solidFill>
                  <a:srgbClr val="040C28"/>
                </a:solidFill>
                <a:latin typeface="Google Sans"/>
              </a:rPr>
              <a:t>En </a:t>
            </a:r>
            <a:r>
              <a:rPr lang="en-US" sz="2000" i="1" dirty="0" err="1">
                <a:solidFill>
                  <a:srgbClr val="040C28"/>
                </a:solidFill>
                <a:latin typeface="Google Sans"/>
              </a:rPr>
              <a:t>varmare</a:t>
            </a:r>
            <a:r>
              <a:rPr lang="en-US" sz="2000" i="1" dirty="0">
                <a:solidFill>
                  <a:srgbClr val="040C28"/>
                </a:solidFill>
                <a:latin typeface="Google Sans"/>
              </a:rPr>
              <a:t> </a:t>
            </a:r>
            <a:r>
              <a:rPr lang="en-US" sz="2000" i="1" dirty="0" err="1">
                <a:solidFill>
                  <a:srgbClr val="040C28"/>
                </a:solidFill>
                <a:latin typeface="Google Sans"/>
              </a:rPr>
              <a:t>värld</a:t>
            </a:r>
            <a:r>
              <a:rPr lang="en-US" sz="2000" i="1" dirty="0">
                <a:solidFill>
                  <a:srgbClr val="040C28"/>
                </a:solidFill>
                <a:latin typeface="Google Sans"/>
              </a:rPr>
              <a:t>,</a:t>
            </a:r>
            <a:r>
              <a:rPr lang="en-US" sz="2000" dirty="0">
                <a:solidFill>
                  <a:srgbClr val="040C28"/>
                </a:solidFill>
                <a:latin typeface="Google Sans"/>
              </a:rPr>
              <a:t> 3</a:t>
            </a:r>
            <a:r>
              <a:rPr lang="en-US" sz="2000" baseline="30000" dirty="0">
                <a:solidFill>
                  <a:srgbClr val="040C28"/>
                </a:solidFill>
                <a:latin typeface="Google Sans"/>
              </a:rPr>
              <a:t>rd</a:t>
            </a:r>
            <a:r>
              <a:rPr lang="en-US" sz="2000" dirty="0">
                <a:solidFill>
                  <a:srgbClr val="040C28"/>
                </a:solidFill>
                <a:latin typeface="Google Sans"/>
              </a:rPr>
              <a:t> edition. Stockholm: Swedish Environmental Protection Agency. </a:t>
            </a:r>
            <a:endParaRPr lang="en-GB" sz="2000" dirty="0"/>
          </a:p>
          <a:p>
            <a:pPr marL="0" indent="0">
              <a:buNone/>
            </a:pPr>
            <a:endParaRPr lang="en-GB" dirty="0"/>
          </a:p>
        </p:txBody>
      </p:sp>
    </p:spTree>
    <p:extLst>
      <p:ext uri="{BB962C8B-B14F-4D97-AF65-F5344CB8AC3E}">
        <p14:creationId xmlns:p14="http://schemas.microsoft.com/office/powerpoint/2010/main" val="3181141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12931-F039-706B-DD7F-2FD99847359B}"/>
            </a:ext>
          </a:extLst>
        </p:cNvPr>
        <p:cNvGrpSpPr/>
        <p:nvPr/>
      </p:nvGrpSpPr>
      <p:grpSpPr>
        <a:xfrm>
          <a:off x="0" y="0"/>
          <a:ext cx="0" cy="0"/>
          <a:chOff x="0" y="0"/>
          <a:chExt cx="0" cy="0"/>
        </a:xfrm>
      </p:grpSpPr>
      <p:sp>
        <p:nvSpPr>
          <p:cNvPr id="7" name="textruta 6">
            <a:extLst>
              <a:ext uri="{FF2B5EF4-FFF2-40B4-BE49-F238E27FC236}">
                <a16:creationId xmlns:a16="http://schemas.microsoft.com/office/drawing/2014/main" id="{E22D6926-89B8-EE23-A2CF-076E5CB0E120}"/>
              </a:ext>
            </a:extLst>
          </p:cNvPr>
          <p:cNvSpPr txBox="1"/>
          <p:nvPr/>
        </p:nvSpPr>
        <p:spPr>
          <a:xfrm>
            <a:off x="2987824" y="216000"/>
            <a:ext cx="2271071" cy="461665"/>
          </a:xfrm>
          <a:prstGeom prst="rect">
            <a:avLst/>
          </a:prstGeom>
          <a:noFill/>
        </p:spPr>
        <p:txBody>
          <a:bodyPr wrap="none" rtlCol="0">
            <a:spAutoFit/>
          </a:bodyPr>
          <a:lstStyle/>
          <a:p>
            <a:pPr algn="l" rtl="0"/>
            <a:r>
              <a:rPr lang="en" sz="2400" b="1" i="0" u="none" baseline="0" dirty="0"/>
              <a:t>The greenhouse effect</a:t>
            </a:r>
            <a:endParaRPr lang="en" sz="2400" b="1" dirty="0"/>
          </a:p>
        </p:txBody>
      </p:sp>
      <p:sp>
        <p:nvSpPr>
          <p:cNvPr id="2" name="textruta 1">
            <a:extLst>
              <a:ext uri="{FF2B5EF4-FFF2-40B4-BE49-F238E27FC236}">
                <a16:creationId xmlns:a16="http://schemas.microsoft.com/office/drawing/2014/main" id="{63E4284D-0C0E-3E6D-9FFD-0490B7559404}"/>
              </a:ext>
            </a:extLst>
          </p:cNvPr>
          <p:cNvSpPr txBox="1"/>
          <p:nvPr/>
        </p:nvSpPr>
        <p:spPr>
          <a:xfrm>
            <a:off x="4788024" y="6354151"/>
            <a:ext cx="4133284" cy="261610"/>
          </a:xfrm>
          <a:prstGeom prst="rect">
            <a:avLst/>
          </a:prstGeom>
          <a:noFill/>
        </p:spPr>
        <p:txBody>
          <a:bodyPr wrap="square" rtlCol="0">
            <a:spAutoFit/>
          </a:bodyPr>
          <a:lstStyle/>
          <a:p>
            <a:pPr algn="l" rtl="0"/>
            <a:r>
              <a:rPr lang="en" sz="1100" b="0" i="0" u="none" baseline="0"/>
              <a:t> </a:t>
            </a:r>
            <a:endParaRPr lang="en" sz="1100" dirty="0"/>
          </a:p>
        </p:txBody>
      </p:sp>
      <p:pic>
        <p:nvPicPr>
          <p:cNvPr id="10" name="Bildobjekt 9" descr="En bild som visar text, skärmbild&#10;&#10;Automatiskt genererad beskrivning">
            <a:extLst>
              <a:ext uri="{FF2B5EF4-FFF2-40B4-BE49-F238E27FC236}">
                <a16:creationId xmlns:a16="http://schemas.microsoft.com/office/drawing/2014/main" id="{AB409444-84C6-116A-AAB0-D5F971AE5005}"/>
              </a:ext>
            </a:extLst>
          </p:cNvPr>
          <p:cNvPicPr>
            <a:picLocks noChangeAspect="1"/>
          </p:cNvPicPr>
          <p:nvPr/>
        </p:nvPicPr>
        <p:blipFill>
          <a:blip r:embed="rId3">
            <a:extLst>
              <a:ext uri="{28A0092B-C50C-407E-A947-70E740481C1C}">
                <a14:useLocalDpi xmlns:a14="http://schemas.microsoft.com/office/drawing/2010/main" val="0"/>
              </a:ext>
            </a:extLst>
          </a:blip>
          <a:srcRect t="6407"/>
          <a:stretch/>
        </p:blipFill>
        <p:spPr>
          <a:xfrm>
            <a:off x="899153" y="1188000"/>
            <a:ext cx="7345694" cy="4969461"/>
          </a:xfrm>
          <a:prstGeom prst="rect">
            <a:avLst/>
          </a:prstGeom>
        </p:spPr>
      </p:pic>
    </p:spTree>
    <p:extLst>
      <p:ext uri="{BB962C8B-B14F-4D97-AF65-F5344CB8AC3E}">
        <p14:creationId xmlns:p14="http://schemas.microsoft.com/office/powerpoint/2010/main" val="871485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81787-6150-2D46-A4AB-5677F980D774}"/>
            </a:ext>
          </a:extLst>
        </p:cNvPr>
        <p:cNvGrpSpPr/>
        <p:nvPr/>
      </p:nvGrpSpPr>
      <p:grpSpPr>
        <a:xfrm>
          <a:off x="0" y="0"/>
          <a:ext cx="0" cy="0"/>
          <a:chOff x="0" y="0"/>
          <a:chExt cx="0" cy="0"/>
        </a:xfrm>
      </p:grpSpPr>
      <p:pic>
        <p:nvPicPr>
          <p:cNvPr id="5" name="Bildobjekt 4" descr="En bild som visar text, skärmbild, Teckensnitt, Graf&#10;&#10;Automatiskt genererad beskrivning">
            <a:extLst>
              <a:ext uri="{FF2B5EF4-FFF2-40B4-BE49-F238E27FC236}">
                <a16:creationId xmlns:a16="http://schemas.microsoft.com/office/drawing/2014/main" id="{E2915ADD-6204-48CB-9C02-8C19FEB953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1484784"/>
            <a:ext cx="7842520" cy="4478741"/>
          </a:xfrm>
          <a:prstGeom prst="rect">
            <a:avLst/>
          </a:prstGeom>
        </p:spPr>
      </p:pic>
      <p:sp>
        <p:nvSpPr>
          <p:cNvPr id="4" name="textruta 3">
            <a:extLst>
              <a:ext uri="{FF2B5EF4-FFF2-40B4-BE49-F238E27FC236}">
                <a16:creationId xmlns:a16="http://schemas.microsoft.com/office/drawing/2014/main" id="{2BD62538-7A77-B9E7-3C9A-F12294DEAAF5}"/>
              </a:ext>
            </a:extLst>
          </p:cNvPr>
          <p:cNvSpPr txBox="1"/>
          <p:nvPr/>
        </p:nvSpPr>
        <p:spPr>
          <a:xfrm>
            <a:off x="1382561" y="216000"/>
            <a:ext cx="6364441" cy="461665"/>
          </a:xfrm>
          <a:prstGeom prst="rect">
            <a:avLst/>
          </a:prstGeom>
          <a:noFill/>
        </p:spPr>
        <p:txBody>
          <a:bodyPr wrap="square" rtlCol="0">
            <a:spAutoFit/>
          </a:bodyPr>
          <a:lstStyle/>
          <a:p>
            <a:pPr algn="ctr" rtl="0"/>
            <a:r>
              <a:rPr lang="en" sz="2400" b="1" i="0" u="none" baseline="0" dirty="0"/>
              <a:t>Climate change in the past</a:t>
            </a:r>
            <a:endParaRPr lang="en" sz="2400" b="1" dirty="0"/>
          </a:p>
        </p:txBody>
      </p:sp>
      <p:sp>
        <p:nvSpPr>
          <p:cNvPr id="2" name="textruta 1">
            <a:extLst>
              <a:ext uri="{FF2B5EF4-FFF2-40B4-BE49-F238E27FC236}">
                <a16:creationId xmlns:a16="http://schemas.microsoft.com/office/drawing/2014/main" id="{9B8E4139-D31E-67EE-ABD0-61C5AA17688D}"/>
              </a:ext>
            </a:extLst>
          </p:cNvPr>
          <p:cNvSpPr txBox="1"/>
          <p:nvPr/>
        </p:nvSpPr>
        <p:spPr>
          <a:xfrm>
            <a:off x="4788024" y="6354151"/>
            <a:ext cx="4133284" cy="261610"/>
          </a:xfrm>
          <a:prstGeom prst="rect">
            <a:avLst/>
          </a:prstGeom>
          <a:noFill/>
        </p:spPr>
        <p:txBody>
          <a:bodyPr wrap="square" rtlCol="0">
            <a:spAutoFit/>
          </a:bodyPr>
          <a:lstStyle/>
          <a:p>
            <a:pPr algn="l" rtl="0"/>
            <a:r>
              <a:rPr lang="en" sz="1100" b="0" i="0" u="none" baseline="0"/>
              <a:t> </a:t>
            </a:r>
            <a:endParaRPr lang="en" sz="1100" dirty="0"/>
          </a:p>
        </p:txBody>
      </p:sp>
    </p:spTree>
    <p:extLst>
      <p:ext uri="{BB962C8B-B14F-4D97-AF65-F5344CB8AC3E}">
        <p14:creationId xmlns:p14="http://schemas.microsoft.com/office/powerpoint/2010/main" val="255017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11DF1-32F5-3554-1ED7-341B771C155A}"/>
            </a:ext>
          </a:extLst>
        </p:cNvPr>
        <p:cNvGrpSpPr/>
        <p:nvPr/>
      </p:nvGrpSpPr>
      <p:grpSpPr>
        <a:xfrm>
          <a:off x="0" y="0"/>
          <a:ext cx="0" cy="0"/>
          <a:chOff x="0" y="0"/>
          <a:chExt cx="0" cy="0"/>
        </a:xfrm>
      </p:grpSpPr>
      <p:sp>
        <p:nvSpPr>
          <p:cNvPr id="4" name="textruta 3">
            <a:extLst>
              <a:ext uri="{FF2B5EF4-FFF2-40B4-BE49-F238E27FC236}">
                <a16:creationId xmlns:a16="http://schemas.microsoft.com/office/drawing/2014/main" id="{556F4CDC-2A00-C12F-DAB5-C68044D0B175}"/>
              </a:ext>
            </a:extLst>
          </p:cNvPr>
          <p:cNvSpPr txBox="1"/>
          <p:nvPr/>
        </p:nvSpPr>
        <p:spPr>
          <a:xfrm>
            <a:off x="1530245" y="216000"/>
            <a:ext cx="6052375" cy="461665"/>
          </a:xfrm>
          <a:prstGeom prst="rect">
            <a:avLst/>
          </a:prstGeom>
          <a:noFill/>
        </p:spPr>
        <p:txBody>
          <a:bodyPr wrap="square" rtlCol="0">
            <a:spAutoFit/>
          </a:bodyPr>
          <a:lstStyle/>
          <a:p>
            <a:pPr algn="ctr" rtl="0"/>
            <a:r>
              <a:rPr lang="en" sz="2400" b="1" i="0" u="none" baseline="0" dirty="0"/>
              <a:t>Climate change in modern times</a:t>
            </a:r>
            <a:endParaRPr lang="en" sz="2400" b="1" dirty="0"/>
          </a:p>
        </p:txBody>
      </p:sp>
      <p:sp>
        <p:nvSpPr>
          <p:cNvPr id="2" name="textruta 1">
            <a:extLst>
              <a:ext uri="{FF2B5EF4-FFF2-40B4-BE49-F238E27FC236}">
                <a16:creationId xmlns:a16="http://schemas.microsoft.com/office/drawing/2014/main" id="{4AB2E4B1-4C4E-113F-A76B-26725F032A25}"/>
              </a:ext>
            </a:extLst>
          </p:cNvPr>
          <p:cNvSpPr txBox="1"/>
          <p:nvPr/>
        </p:nvSpPr>
        <p:spPr>
          <a:xfrm>
            <a:off x="7439856" y="5994250"/>
            <a:ext cx="1481452" cy="600164"/>
          </a:xfrm>
          <a:prstGeom prst="rect">
            <a:avLst/>
          </a:prstGeom>
          <a:noFill/>
        </p:spPr>
        <p:txBody>
          <a:bodyPr wrap="square" rtlCol="0">
            <a:spAutoFit/>
          </a:bodyPr>
          <a:lstStyle/>
          <a:p>
            <a:pPr algn="l" rtl="0"/>
            <a:r>
              <a:rPr lang="en" sz="1100" b="0" i="0" u="none" baseline="0"/>
              <a:t> </a:t>
            </a:r>
            <a:endParaRPr lang="en" sz="1100" dirty="0"/>
          </a:p>
        </p:txBody>
      </p:sp>
      <p:grpSp>
        <p:nvGrpSpPr>
          <p:cNvPr id="3" name="Grupp 2">
            <a:extLst>
              <a:ext uri="{FF2B5EF4-FFF2-40B4-BE49-F238E27FC236}">
                <a16:creationId xmlns:a16="http://schemas.microsoft.com/office/drawing/2014/main" id="{D2ED423A-99FE-F176-8D34-B8589BE84B13}"/>
              </a:ext>
            </a:extLst>
          </p:cNvPr>
          <p:cNvGrpSpPr/>
          <p:nvPr/>
        </p:nvGrpSpPr>
        <p:grpSpPr>
          <a:xfrm>
            <a:off x="2205985" y="756000"/>
            <a:ext cx="4732029" cy="5854687"/>
            <a:chOff x="2205985" y="756000"/>
            <a:chExt cx="4732029" cy="5854687"/>
          </a:xfrm>
        </p:grpSpPr>
        <p:pic>
          <p:nvPicPr>
            <p:cNvPr id="7" name="Bildobjekt 6" descr="En bild som visar text, skärmbild, Graf, Teckensnitt&#10;&#10;Automatiskt genererad beskrivning">
              <a:extLst>
                <a:ext uri="{FF2B5EF4-FFF2-40B4-BE49-F238E27FC236}">
                  <a16:creationId xmlns:a16="http://schemas.microsoft.com/office/drawing/2014/main" id="{08AEAD75-D9BE-C601-3CB1-86371C0F25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6572" y="756000"/>
              <a:ext cx="4190856" cy="2674321"/>
            </a:xfrm>
            <a:prstGeom prst="rect">
              <a:avLst/>
            </a:prstGeom>
          </p:spPr>
        </p:pic>
        <p:pic>
          <p:nvPicPr>
            <p:cNvPr id="10" name="Bildobjekt 9" descr="En bild som visar text, karta, kartbok&#10;&#10;Automatiskt genererad beskrivning">
              <a:extLst>
                <a:ext uri="{FF2B5EF4-FFF2-40B4-BE49-F238E27FC236}">
                  <a16:creationId xmlns:a16="http://schemas.microsoft.com/office/drawing/2014/main" id="{806934E8-5B3D-44AF-43F6-ABD76429A9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5985" y="3456000"/>
              <a:ext cx="4732029" cy="3154687"/>
            </a:xfrm>
            <a:prstGeom prst="rect">
              <a:avLst/>
            </a:prstGeom>
          </p:spPr>
        </p:pic>
      </p:grpSp>
    </p:spTree>
    <p:extLst>
      <p:ext uri="{BB962C8B-B14F-4D97-AF65-F5344CB8AC3E}">
        <p14:creationId xmlns:p14="http://schemas.microsoft.com/office/powerpoint/2010/main" val="3740161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8BBEF-5A6C-884F-2A10-BB14BE2BB509}"/>
            </a:ext>
          </a:extLst>
        </p:cNvPr>
        <p:cNvGrpSpPr/>
        <p:nvPr/>
      </p:nvGrpSpPr>
      <p:grpSpPr>
        <a:xfrm>
          <a:off x="0" y="0"/>
          <a:ext cx="0" cy="0"/>
          <a:chOff x="0" y="0"/>
          <a:chExt cx="0" cy="0"/>
        </a:xfrm>
      </p:grpSpPr>
      <p:sp>
        <p:nvSpPr>
          <p:cNvPr id="4" name="textruta 3">
            <a:extLst>
              <a:ext uri="{FF2B5EF4-FFF2-40B4-BE49-F238E27FC236}">
                <a16:creationId xmlns:a16="http://schemas.microsoft.com/office/drawing/2014/main" id="{673D2E50-2751-7A2C-E566-81FE5513CF98}"/>
              </a:ext>
            </a:extLst>
          </p:cNvPr>
          <p:cNvSpPr txBox="1"/>
          <p:nvPr/>
        </p:nvSpPr>
        <p:spPr>
          <a:xfrm>
            <a:off x="1547664" y="216000"/>
            <a:ext cx="6231367" cy="461665"/>
          </a:xfrm>
          <a:prstGeom prst="rect">
            <a:avLst/>
          </a:prstGeom>
          <a:noFill/>
        </p:spPr>
        <p:txBody>
          <a:bodyPr wrap="square" rtlCol="0">
            <a:spAutoFit/>
          </a:bodyPr>
          <a:lstStyle/>
          <a:p>
            <a:pPr algn="ctr" rtl="0"/>
            <a:r>
              <a:rPr lang="en" sz="2400" b="1" i="0" u="none" baseline="0" dirty="0"/>
              <a:t>The consequences of global warming</a:t>
            </a:r>
            <a:endParaRPr lang="en" sz="2400" b="1" dirty="0"/>
          </a:p>
        </p:txBody>
      </p:sp>
      <p:sp>
        <p:nvSpPr>
          <p:cNvPr id="3" name="textruta 2">
            <a:extLst>
              <a:ext uri="{FF2B5EF4-FFF2-40B4-BE49-F238E27FC236}">
                <a16:creationId xmlns:a16="http://schemas.microsoft.com/office/drawing/2014/main" id="{6BABD969-8B69-562B-F5A8-0B9046202DF8}"/>
              </a:ext>
            </a:extLst>
          </p:cNvPr>
          <p:cNvSpPr txBox="1"/>
          <p:nvPr/>
        </p:nvSpPr>
        <p:spPr>
          <a:xfrm>
            <a:off x="5097646" y="6475756"/>
            <a:ext cx="4133284" cy="261610"/>
          </a:xfrm>
          <a:prstGeom prst="rect">
            <a:avLst/>
          </a:prstGeom>
          <a:noFill/>
        </p:spPr>
        <p:txBody>
          <a:bodyPr wrap="square" rtlCol="0">
            <a:spAutoFit/>
          </a:bodyPr>
          <a:lstStyle/>
          <a:p>
            <a:pPr algn="l" rtl="0"/>
            <a:r>
              <a:rPr lang="en" sz="1100" b="0" i="0" u="none" baseline="0"/>
              <a:t> </a:t>
            </a:r>
            <a:endParaRPr lang="en" sz="1100" dirty="0"/>
          </a:p>
        </p:txBody>
      </p:sp>
      <p:grpSp>
        <p:nvGrpSpPr>
          <p:cNvPr id="6" name="Grupp 5">
            <a:extLst>
              <a:ext uri="{FF2B5EF4-FFF2-40B4-BE49-F238E27FC236}">
                <a16:creationId xmlns:a16="http://schemas.microsoft.com/office/drawing/2014/main" id="{5D692E6F-5BC6-755D-4443-E4B2FEB55D64}"/>
              </a:ext>
            </a:extLst>
          </p:cNvPr>
          <p:cNvGrpSpPr/>
          <p:nvPr/>
        </p:nvGrpSpPr>
        <p:grpSpPr>
          <a:xfrm>
            <a:off x="369933" y="696106"/>
            <a:ext cx="8482313" cy="5848650"/>
            <a:chOff x="369933" y="696106"/>
            <a:chExt cx="8482313" cy="5848650"/>
          </a:xfrm>
        </p:grpSpPr>
        <p:sp>
          <p:nvSpPr>
            <p:cNvPr id="2" name="textruta 1">
              <a:extLst>
                <a:ext uri="{FF2B5EF4-FFF2-40B4-BE49-F238E27FC236}">
                  <a16:creationId xmlns:a16="http://schemas.microsoft.com/office/drawing/2014/main" id="{D1B7E951-7DD6-265D-6241-0FBD8F2EF684}"/>
                </a:ext>
              </a:extLst>
            </p:cNvPr>
            <p:cNvSpPr txBox="1"/>
            <p:nvPr/>
          </p:nvSpPr>
          <p:spPr>
            <a:xfrm rot="16200000">
              <a:off x="8386502" y="992573"/>
              <a:ext cx="762211" cy="169277"/>
            </a:xfrm>
            <a:prstGeom prst="rect">
              <a:avLst/>
            </a:prstGeom>
            <a:noFill/>
          </p:spPr>
          <p:txBody>
            <a:bodyPr wrap="square" rtlCol="0">
              <a:spAutoFit/>
            </a:bodyPr>
            <a:lstStyle/>
            <a:p>
              <a:pPr algn="l" rtl="0"/>
              <a:r>
                <a:rPr lang="en" sz="500" b="0" i="0" u="none" baseline="0">
                  <a:latin typeface="Arial" panose="020B0604020202020204" pitchFamily="34" charset="0"/>
                  <a:ea typeface="Arial" panose="020B0604020202020204" pitchFamily="34" charset="0"/>
                  <a:cs typeface="Arial" panose="020B0604020202020204" pitchFamily="34" charset="0"/>
                </a:rPr>
                <a:t>PER HOLMLUND</a:t>
              </a:r>
              <a:endParaRPr lang="en" sz="500" dirty="0">
                <a:latin typeface="Arial" panose="020B0604020202020204" pitchFamily="34" charset="0"/>
                <a:cs typeface="Arial" panose="020B0604020202020204" pitchFamily="34" charset="0"/>
              </a:endParaRPr>
            </a:p>
          </p:txBody>
        </p:sp>
        <p:pic>
          <p:nvPicPr>
            <p:cNvPr id="5" name="Bildobjekt 4">
              <a:extLst>
                <a:ext uri="{FF2B5EF4-FFF2-40B4-BE49-F238E27FC236}">
                  <a16:creationId xmlns:a16="http://schemas.microsoft.com/office/drawing/2014/main" id="{AE4C7DB1-29E0-CD99-8BDB-D0F17BCB5E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5989" y="867557"/>
              <a:ext cx="2984893" cy="2104350"/>
            </a:xfrm>
            <a:prstGeom prst="rect">
              <a:avLst/>
            </a:prstGeom>
          </p:spPr>
        </p:pic>
        <p:sp>
          <p:nvSpPr>
            <p:cNvPr id="8" name="Rektangel 7">
              <a:extLst>
                <a:ext uri="{FF2B5EF4-FFF2-40B4-BE49-F238E27FC236}">
                  <a16:creationId xmlns:a16="http://schemas.microsoft.com/office/drawing/2014/main" id="{322F4CB8-55DE-73C0-A1A2-23C29A75C3CC}"/>
                </a:ext>
              </a:extLst>
            </p:cNvPr>
            <p:cNvSpPr/>
            <p:nvPr/>
          </p:nvSpPr>
          <p:spPr>
            <a:xfrm>
              <a:off x="369933" y="4262705"/>
              <a:ext cx="1096775" cy="256480"/>
            </a:xfrm>
            <a:prstGeom prst="rect">
              <a:avLst/>
            </a:prstGeom>
          </p:spPr>
          <p:txBody>
            <a:bodyPr wrap="none">
              <a:spAutoFit/>
            </a:bodyPr>
            <a:lstStyle/>
            <a:p>
              <a:pPr algn="l" rtl="0"/>
              <a:r>
                <a:rPr lang="en" sz="800" b="0" i="0" u="none" baseline="30000" dirty="0">
                  <a:solidFill>
                    <a:srgbClr val="000000"/>
                  </a:solidFill>
                  <a:latin typeface="Arial" panose="020B0604020202020204" pitchFamily="34" charset="0"/>
                  <a:ea typeface="Arial" panose="020B0604020202020204" pitchFamily="34" charset="0"/>
                  <a:cs typeface="Arial" panose="020B0604020202020204" pitchFamily="34" charset="0"/>
                </a:rPr>
                <a:t>FROM WALSH ET AL. (2016) </a:t>
              </a:r>
              <a:br>
                <a:rPr lang="en" sz="800" baseline="30000" dirty="0">
                  <a:solidFill>
                    <a:srgbClr val="000000"/>
                  </a:solidFill>
                  <a:latin typeface="Arial" panose="020B0604020202020204" pitchFamily="34" charset="0"/>
                </a:rPr>
              </a:br>
              <a:r>
                <a:rPr lang="en" sz="800" b="0" i="0" u="none" baseline="30000" dirty="0">
                  <a:solidFill>
                    <a:srgbClr val="000000"/>
                  </a:solidFill>
                  <a:latin typeface="Arial" panose="020B0604020202020204" pitchFamily="34" charset="0"/>
                  <a:ea typeface="Arial" panose="020B0604020202020204" pitchFamily="34" charset="0"/>
                  <a:cs typeface="Arial" panose="020B0604020202020204" pitchFamily="34" charset="0"/>
                </a:rPr>
                <a:t>AND OUR WORLD IN DATA</a:t>
              </a:r>
            </a:p>
          </p:txBody>
        </p:sp>
        <p:sp>
          <p:nvSpPr>
            <p:cNvPr id="9" name="Rektangel 8">
              <a:extLst>
                <a:ext uri="{FF2B5EF4-FFF2-40B4-BE49-F238E27FC236}">
                  <a16:creationId xmlns:a16="http://schemas.microsoft.com/office/drawing/2014/main" id="{9D78F3F4-F3E4-88F2-61F7-FF508058C1A9}"/>
                </a:ext>
              </a:extLst>
            </p:cNvPr>
            <p:cNvSpPr/>
            <p:nvPr/>
          </p:nvSpPr>
          <p:spPr>
            <a:xfrm>
              <a:off x="1979712" y="6370349"/>
              <a:ext cx="5729771" cy="174407"/>
            </a:xfrm>
            <a:prstGeom prst="rect">
              <a:avLst/>
            </a:prstGeom>
          </p:spPr>
          <p:txBody>
            <a:bodyPr wrap="square">
              <a:spAutoFit/>
            </a:bodyPr>
            <a:lstStyle/>
            <a:p>
              <a:pPr algn="l" rtl="0"/>
              <a:r>
                <a:rPr lang="en" sz="800" b="0" i="0" u="none" baseline="30000">
                  <a:solidFill>
                    <a:srgbClr val="000000"/>
                  </a:solidFill>
                  <a:latin typeface="Arial" panose="020B0604020202020204" pitchFamily="34" charset="0"/>
                  <a:ea typeface="Arial" panose="020B0604020202020204" pitchFamily="34" charset="0"/>
                  <a:cs typeface="Arial" panose="020B0604020202020204" pitchFamily="34" charset="0"/>
                </a:rPr>
                <a:t>FROM RAY &amp; DOUGLAS (2011), CHURCH &amp; WHITE (2011), JEVREJEVA ET AL. (2014) AND NASA</a:t>
              </a:r>
            </a:p>
          </p:txBody>
        </p:sp>
        <p:pic>
          <p:nvPicPr>
            <p:cNvPr id="7" name="Bildobjekt 6" descr="En bild som visar text, skärmbild, linje, Graf&#10;&#10;Automatiskt genererad beskrivning">
              <a:extLst>
                <a:ext uri="{FF2B5EF4-FFF2-40B4-BE49-F238E27FC236}">
                  <a16:creationId xmlns:a16="http://schemas.microsoft.com/office/drawing/2014/main" id="{9BB2C918-0213-C9F3-6DC8-7AC04CFB4CEF}"/>
                </a:ext>
              </a:extLst>
            </p:cNvPr>
            <p:cNvPicPr>
              <a:picLocks noChangeAspect="1"/>
            </p:cNvPicPr>
            <p:nvPr/>
          </p:nvPicPr>
          <p:blipFill>
            <a:blip r:embed="rId4" cstate="print">
              <a:extLst>
                <a:ext uri="{28A0092B-C50C-407E-A947-70E740481C1C}">
                  <a14:useLocalDpi xmlns:a14="http://schemas.microsoft.com/office/drawing/2010/main" val="0"/>
                </a:ext>
              </a:extLst>
            </a:blip>
            <a:srcRect l="-1685" r="1168" b="15385"/>
            <a:stretch/>
          </p:blipFill>
          <p:spPr>
            <a:xfrm>
              <a:off x="2007067" y="3128773"/>
              <a:ext cx="6794355" cy="3257888"/>
            </a:xfrm>
            <a:prstGeom prst="rect">
              <a:avLst/>
            </a:prstGeom>
          </p:spPr>
        </p:pic>
        <p:pic>
          <p:nvPicPr>
            <p:cNvPr id="11" name="Bildobjekt 10" descr="En bild som visar text, skärmbild, Teckensnitt, nummer&#10;&#10;Automatiskt genererad beskrivning">
              <a:extLst>
                <a:ext uri="{FF2B5EF4-FFF2-40B4-BE49-F238E27FC236}">
                  <a16:creationId xmlns:a16="http://schemas.microsoft.com/office/drawing/2014/main" id="{54383143-F31B-7F1D-A8A7-AE6B811FE30B}"/>
                </a:ext>
              </a:extLst>
            </p:cNvPr>
            <p:cNvPicPr>
              <a:picLocks noChangeAspect="1"/>
            </p:cNvPicPr>
            <p:nvPr/>
          </p:nvPicPr>
          <p:blipFill>
            <a:blip r:embed="rId5" cstate="print">
              <a:extLst>
                <a:ext uri="{28A0092B-C50C-407E-A947-70E740481C1C}">
                  <a14:useLocalDpi xmlns:a14="http://schemas.microsoft.com/office/drawing/2010/main" val="0"/>
                </a:ext>
              </a:extLst>
            </a:blip>
            <a:srcRect r="4219" b="15267"/>
            <a:stretch/>
          </p:blipFill>
          <p:spPr>
            <a:xfrm>
              <a:off x="467544" y="875363"/>
              <a:ext cx="3528392" cy="3387342"/>
            </a:xfrm>
            <a:prstGeom prst="rect">
              <a:avLst/>
            </a:prstGeom>
          </p:spPr>
        </p:pic>
      </p:grpSp>
    </p:spTree>
    <p:extLst>
      <p:ext uri="{BB962C8B-B14F-4D97-AF65-F5344CB8AC3E}">
        <p14:creationId xmlns:p14="http://schemas.microsoft.com/office/powerpoint/2010/main" val="2923962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E1317-CC00-C64C-CF1F-EECB109590A9}"/>
            </a:ext>
          </a:extLst>
        </p:cNvPr>
        <p:cNvGrpSpPr/>
        <p:nvPr/>
      </p:nvGrpSpPr>
      <p:grpSpPr>
        <a:xfrm>
          <a:off x="0" y="0"/>
          <a:ext cx="0" cy="0"/>
          <a:chOff x="0" y="0"/>
          <a:chExt cx="0" cy="0"/>
        </a:xfrm>
      </p:grpSpPr>
      <p:sp>
        <p:nvSpPr>
          <p:cNvPr id="4" name="textruta 3">
            <a:extLst>
              <a:ext uri="{FF2B5EF4-FFF2-40B4-BE49-F238E27FC236}">
                <a16:creationId xmlns:a16="http://schemas.microsoft.com/office/drawing/2014/main" id="{0D6C09CA-8DBE-8A26-B6E6-F9A7758F104A}"/>
              </a:ext>
            </a:extLst>
          </p:cNvPr>
          <p:cNvSpPr txBox="1"/>
          <p:nvPr/>
        </p:nvSpPr>
        <p:spPr>
          <a:xfrm>
            <a:off x="2195736" y="216000"/>
            <a:ext cx="4818676" cy="461665"/>
          </a:xfrm>
          <a:prstGeom prst="rect">
            <a:avLst/>
          </a:prstGeom>
          <a:noFill/>
        </p:spPr>
        <p:txBody>
          <a:bodyPr wrap="square" rtlCol="0">
            <a:spAutoFit/>
          </a:bodyPr>
          <a:lstStyle/>
          <a:p>
            <a:pPr algn="ctr" rtl="0"/>
            <a:r>
              <a:rPr lang="en" sz="2400" b="1" i="0" u="none" baseline="0" dirty="0"/>
              <a:t>Why is the climate changing now?</a:t>
            </a:r>
            <a:endParaRPr lang="en" sz="2400" b="1" dirty="0"/>
          </a:p>
        </p:txBody>
      </p:sp>
      <p:sp>
        <p:nvSpPr>
          <p:cNvPr id="2" name="textruta 1">
            <a:extLst>
              <a:ext uri="{FF2B5EF4-FFF2-40B4-BE49-F238E27FC236}">
                <a16:creationId xmlns:a16="http://schemas.microsoft.com/office/drawing/2014/main" id="{0B0A3152-DEB5-7CD1-2552-6876D82CDC1E}"/>
              </a:ext>
            </a:extLst>
          </p:cNvPr>
          <p:cNvSpPr txBox="1"/>
          <p:nvPr/>
        </p:nvSpPr>
        <p:spPr>
          <a:xfrm>
            <a:off x="4860032" y="6409982"/>
            <a:ext cx="4133284" cy="261610"/>
          </a:xfrm>
          <a:prstGeom prst="rect">
            <a:avLst/>
          </a:prstGeom>
          <a:noFill/>
        </p:spPr>
        <p:txBody>
          <a:bodyPr wrap="square" rtlCol="0">
            <a:spAutoFit/>
          </a:bodyPr>
          <a:lstStyle/>
          <a:p>
            <a:pPr algn="l" rtl="0"/>
            <a:r>
              <a:rPr lang="en" sz="1100" b="0" i="0" u="none" baseline="0"/>
              <a:t> </a:t>
            </a:r>
            <a:endParaRPr lang="en" sz="1100" dirty="0"/>
          </a:p>
        </p:txBody>
      </p:sp>
      <p:pic>
        <p:nvPicPr>
          <p:cNvPr id="3" name="Bildobjekt 2" descr="En bild som visar text, skärmbild, Teckensnitt, nummer&#10;&#10;Automatiskt genererad beskrivning">
            <a:extLst>
              <a:ext uri="{FF2B5EF4-FFF2-40B4-BE49-F238E27FC236}">
                <a16:creationId xmlns:a16="http://schemas.microsoft.com/office/drawing/2014/main" id="{F98D9895-DD12-68F2-E42E-17DB9EE3D7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636" y="886375"/>
            <a:ext cx="6552728" cy="5749795"/>
          </a:xfrm>
          <a:prstGeom prst="rect">
            <a:avLst/>
          </a:prstGeom>
        </p:spPr>
      </p:pic>
    </p:spTree>
    <p:extLst>
      <p:ext uri="{BB962C8B-B14F-4D97-AF65-F5344CB8AC3E}">
        <p14:creationId xmlns:p14="http://schemas.microsoft.com/office/powerpoint/2010/main" val="4046413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AA548-5BAD-591F-E045-15FD855ED593}"/>
            </a:ext>
          </a:extLst>
        </p:cNvPr>
        <p:cNvGrpSpPr/>
        <p:nvPr/>
      </p:nvGrpSpPr>
      <p:grpSpPr>
        <a:xfrm>
          <a:off x="0" y="0"/>
          <a:ext cx="0" cy="0"/>
          <a:chOff x="0" y="0"/>
          <a:chExt cx="0" cy="0"/>
        </a:xfrm>
      </p:grpSpPr>
      <p:sp>
        <p:nvSpPr>
          <p:cNvPr id="4" name="textruta 3">
            <a:extLst>
              <a:ext uri="{FF2B5EF4-FFF2-40B4-BE49-F238E27FC236}">
                <a16:creationId xmlns:a16="http://schemas.microsoft.com/office/drawing/2014/main" id="{6370D0D2-A20D-143C-7174-EC18480F9AFD}"/>
              </a:ext>
            </a:extLst>
          </p:cNvPr>
          <p:cNvSpPr txBox="1"/>
          <p:nvPr/>
        </p:nvSpPr>
        <p:spPr>
          <a:xfrm>
            <a:off x="1259632" y="216000"/>
            <a:ext cx="6566907" cy="461665"/>
          </a:xfrm>
          <a:prstGeom prst="rect">
            <a:avLst/>
          </a:prstGeom>
          <a:noFill/>
        </p:spPr>
        <p:txBody>
          <a:bodyPr wrap="square" rtlCol="0">
            <a:spAutoFit/>
          </a:bodyPr>
          <a:lstStyle/>
          <a:p>
            <a:pPr algn="ctr" rtl="0"/>
            <a:r>
              <a:rPr lang="en" sz="2400" b="1" i="0" u="none" baseline="0" dirty="0"/>
              <a:t>Why hasn’t it become even warmer?</a:t>
            </a:r>
            <a:endParaRPr lang="en" sz="2400" b="1" dirty="0"/>
          </a:p>
        </p:txBody>
      </p:sp>
      <p:sp>
        <p:nvSpPr>
          <p:cNvPr id="3" name="Rektangel 2">
            <a:extLst>
              <a:ext uri="{FF2B5EF4-FFF2-40B4-BE49-F238E27FC236}">
                <a16:creationId xmlns:a16="http://schemas.microsoft.com/office/drawing/2014/main" id="{D942CAD0-FA4D-FE23-F1AA-68F8682BA29A}"/>
              </a:ext>
            </a:extLst>
          </p:cNvPr>
          <p:cNvSpPr/>
          <p:nvPr/>
        </p:nvSpPr>
        <p:spPr>
          <a:xfrm rot="16200000">
            <a:off x="8185017" y="1255545"/>
            <a:ext cx="1154483" cy="174407"/>
          </a:xfrm>
          <a:prstGeom prst="rect">
            <a:avLst/>
          </a:prstGeom>
        </p:spPr>
        <p:txBody>
          <a:bodyPr wrap="none">
            <a:spAutoFit/>
          </a:bodyPr>
          <a:lstStyle/>
          <a:p>
            <a:pPr algn="l" rtl="0"/>
            <a:r>
              <a:rPr lang="en" sz="800" b="0" i="0" u="none" baseline="30000">
                <a:solidFill>
                  <a:srgbClr val="000000"/>
                </a:solidFill>
                <a:latin typeface="Arial" panose="020B0604020202020204" pitchFamily="34" charset="0"/>
                <a:ea typeface="Arial" panose="020B0604020202020204" pitchFamily="34" charset="0"/>
                <a:cs typeface="Arial" panose="020B0604020202020204" pitchFamily="34" charset="0"/>
              </a:rPr>
              <a:t>NASA EARTH OBSERVATORY</a:t>
            </a:r>
          </a:p>
        </p:txBody>
      </p:sp>
      <p:sp>
        <p:nvSpPr>
          <p:cNvPr id="2" name="textruta 1">
            <a:extLst>
              <a:ext uri="{FF2B5EF4-FFF2-40B4-BE49-F238E27FC236}">
                <a16:creationId xmlns:a16="http://schemas.microsoft.com/office/drawing/2014/main" id="{3E7615F5-62AA-1B5A-414D-10917EF28612}"/>
              </a:ext>
            </a:extLst>
          </p:cNvPr>
          <p:cNvSpPr txBox="1"/>
          <p:nvPr/>
        </p:nvSpPr>
        <p:spPr>
          <a:xfrm>
            <a:off x="4932040" y="6453525"/>
            <a:ext cx="4133284" cy="261610"/>
          </a:xfrm>
          <a:prstGeom prst="rect">
            <a:avLst/>
          </a:prstGeom>
          <a:noFill/>
        </p:spPr>
        <p:txBody>
          <a:bodyPr wrap="square" rtlCol="0">
            <a:spAutoFit/>
          </a:bodyPr>
          <a:lstStyle/>
          <a:p>
            <a:pPr algn="l" rtl="0"/>
            <a:r>
              <a:rPr lang="en" sz="1100" b="0" i="0" u="none" baseline="0"/>
              <a:t> </a:t>
            </a:r>
            <a:endParaRPr lang="en" sz="1100" dirty="0"/>
          </a:p>
        </p:txBody>
      </p:sp>
      <p:grpSp>
        <p:nvGrpSpPr>
          <p:cNvPr id="10" name="Grupp 9">
            <a:extLst>
              <a:ext uri="{FF2B5EF4-FFF2-40B4-BE49-F238E27FC236}">
                <a16:creationId xmlns:a16="http://schemas.microsoft.com/office/drawing/2014/main" id="{D010DC6A-0197-AFA6-7C7A-FBABDFAAFAFB}"/>
              </a:ext>
            </a:extLst>
          </p:cNvPr>
          <p:cNvGrpSpPr/>
          <p:nvPr/>
        </p:nvGrpSpPr>
        <p:grpSpPr>
          <a:xfrm>
            <a:off x="354965" y="871669"/>
            <a:ext cx="8288191" cy="5759863"/>
            <a:chOff x="354965" y="871669"/>
            <a:chExt cx="8288191" cy="5759863"/>
          </a:xfrm>
        </p:grpSpPr>
        <p:pic>
          <p:nvPicPr>
            <p:cNvPr id="5" name="Bildobjekt 4">
              <a:extLst>
                <a:ext uri="{FF2B5EF4-FFF2-40B4-BE49-F238E27FC236}">
                  <a16:creationId xmlns:a16="http://schemas.microsoft.com/office/drawing/2014/main" id="{28300C7A-FE9E-5B2B-2F97-BCEDD7957F03}"/>
                </a:ext>
              </a:extLst>
            </p:cNvPr>
            <p:cNvPicPr>
              <a:picLocks noChangeAspect="1"/>
            </p:cNvPicPr>
            <p:nvPr/>
          </p:nvPicPr>
          <p:blipFill rotWithShape="1">
            <a:blip r:embed="rId3">
              <a:extLst>
                <a:ext uri="{28A0092B-C50C-407E-A947-70E740481C1C}">
                  <a14:useLocalDpi xmlns:a14="http://schemas.microsoft.com/office/drawing/2010/main" val="0"/>
                </a:ext>
              </a:extLst>
            </a:blip>
            <a:srcRect l="40119"/>
            <a:stretch/>
          </p:blipFill>
          <p:spPr>
            <a:xfrm>
              <a:off x="3740518" y="871669"/>
              <a:ext cx="4902638" cy="5458180"/>
            </a:xfrm>
            <a:prstGeom prst="rect">
              <a:avLst/>
            </a:prstGeom>
          </p:spPr>
        </p:pic>
        <p:sp>
          <p:nvSpPr>
            <p:cNvPr id="8" name="Rektangel 7">
              <a:extLst>
                <a:ext uri="{FF2B5EF4-FFF2-40B4-BE49-F238E27FC236}">
                  <a16:creationId xmlns:a16="http://schemas.microsoft.com/office/drawing/2014/main" id="{B2CA8035-EFFD-23DE-6194-82CC32540334}"/>
                </a:ext>
              </a:extLst>
            </p:cNvPr>
            <p:cNvSpPr/>
            <p:nvPr/>
          </p:nvSpPr>
          <p:spPr>
            <a:xfrm>
              <a:off x="354965" y="6359498"/>
              <a:ext cx="771365" cy="174407"/>
            </a:xfrm>
            <a:prstGeom prst="rect">
              <a:avLst/>
            </a:prstGeom>
          </p:spPr>
          <p:txBody>
            <a:bodyPr wrap="none">
              <a:spAutoFit/>
            </a:bodyPr>
            <a:lstStyle/>
            <a:p>
              <a:pPr algn="l" rtl="0"/>
              <a:r>
                <a:rPr lang="en" sz="800" b="0" i="0" u="none" baseline="30000">
                  <a:solidFill>
                    <a:srgbClr val="000000"/>
                  </a:solidFill>
                  <a:latin typeface="Arial" panose="020B0604020202020204" pitchFamily="34" charset="0"/>
                  <a:ea typeface="Arial" panose="020B0604020202020204" pitchFamily="34" charset="0"/>
                  <a:cs typeface="Arial" panose="020B0604020202020204" pitchFamily="34" charset="0"/>
                </a:rPr>
                <a:t>FROM IPCC (2013)</a:t>
              </a:r>
            </a:p>
          </p:txBody>
        </p:sp>
        <p:pic>
          <p:nvPicPr>
            <p:cNvPr id="9" name="Bildobjekt 8" descr="En bild som visar text, skärmbild, Teckensnitt, linje&#10;&#10;Automatiskt genererad beskrivning">
              <a:extLst>
                <a:ext uri="{FF2B5EF4-FFF2-40B4-BE49-F238E27FC236}">
                  <a16:creationId xmlns:a16="http://schemas.microsoft.com/office/drawing/2014/main" id="{4A74DCBC-ADE6-B315-97DF-9B89025E94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380" y="871669"/>
              <a:ext cx="2975492" cy="5759863"/>
            </a:xfrm>
            <a:prstGeom prst="rect">
              <a:avLst/>
            </a:prstGeom>
          </p:spPr>
        </p:pic>
      </p:grpSp>
    </p:spTree>
    <p:extLst>
      <p:ext uri="{BB962C8B-B14F-4D97-AF65-F5344CB8AC3E}">
        <p14:creationId xmlns:p14="http://schemas.microsoft.com/office/powerpoint/2010/main" val="2634856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0130" y="3210710"/>
            <a:ext cx="5058437" cy="3317008"/>
          </a:xfrm>
          <a:prstGeom prst="rect">
            <a:avLst/>
          </a:prstGeom>
        </p:spPr>
      </p:pic>
      <p:sp>
        <p:nvSpPr>
          <p:cNvPr id="4" name="textruta 3"/>
          <p:cNvSpPr txBox="1"/>
          <p:nvPr/>
        </p:nvSpPr>
        <p:spPr>
          <a:xfrm>
            <a:off x="1333290" y="216000"/>
            <a:ext cx="6551078" cy="461665"/>
          </a:xfrm>
          <a:prstGeom prst="rect">
            <a:avLst/>
          </a:prstGeom>
          <a:noFill/>
        </p:spPr>
        <p:txBody>
          <a:bodyPr wrap="square" rtlCol="0">
            <a:spAutoFit/>
          </a:bodyPr>
          <a:lstStyle/>
          <a:p>
            <a:pPr algn="ctr" rtl="0"/>
            <a:r>
              <a:rPr lang="en" sz="2400" b="1" i="0" u="none" baseline="0" dirty="0"/>
              <a:t>Where do carbon dioxide emissions come from?</a:t>
            </a:r>
            <a:endParaRPr lang="en" sz="2400" b="1" dirty="0"/>
          </a:p>
        </p:txBody>
      </p:sp>
      <p:sp>
        <p:nvSpPr>
          <p:cNvPr id="5" name="Rektangel 4"/>
          <p:cNvSpPr/>
          <p:nvPr/>
        </p:nvSpPr>
        <p:spPr>
          <a:xfrm rot="16200000">
            <a:off x="-124503" y="1095746"/>
            <a:ext cx="926857" cy="174407"/>
          </a:xfrm>
          <a:prstGeom prst="rect">
            <a:avLst/>
          </a:prstGeom>
        </p:spPr>
        <p:txBody>
          <a:bodyPr wrap="none">
            <a:spAutoFit/>
          </a:bodyPr>
          <a:lstStyle/>
          <a:p>
            <a:pPr algn="l" rtl="0"/>
            <a:r>
              <a:rPr lang="en" sz="800" b="0" i="0" u="none" baseline="30000">
                <a:solidFill>
                  <a:srgbClr val="000000"/>
                </a:solidFill>
                <a:latin typeface="Arial" panose="020B0604020202020204" pitchFamily="34" charset="0"/>
                <a:ea typeface="Arial" panose="020B0604020202020204" pitchFamily="34" charset="0"/>
                <a:cs typeface="Arial" panose="020B0604020202020204" pitchFamily="34" charset="0"/>
              </a:rPr>
              <a:t>ASHLEY COOPER, IBL</a:t>
            </a:r>
          </a:p>
        </p:txBody>
      </p:sp>
      <p:sp>
        <p:nvSpPr>
          <p:cNvPr id="7" name="Rektangel 6"/>
          <p:cNvSpPr/>
          <p:nvPr/>
        </p:nvSpPr>
        <p:spPr>
          <a:xfrm rot="16200000">
            <a:off x="8182608" y="3696904"/>
            <a:ext cx="1390124" cy="174407"/>
          </a:xfrm>
          <a:prstGeom prst="rect">
            <a:avLst/>
          </a:prstGeom>
        </p:spPr>
        <p:txBody>
          <a:bodyPr wrap="none">
            <a:spAutoFit/>
          </a:bodyPr>
          <a:lstStyle/>
          <a:p>
            <a:pPr algn="l" rtl="0"/>
            <a:r>
              <a:rPr lang="en" sz="800" b="0" i="0" u="none" baseline="30000">
                <a:solidFill>
                  <a:srgbClr val="000000"/>
                </a:solidFill>
                <a:latin typeface="Arial" panose="020B0604020202020204" pitchFamily="34" charset="0"/>
                <a:ea typeface="Arial" panose="020B0604020202020204" pitchFamily="34" charset="0"/>
                <a:cs typeface="Arial" panose="020B0604020202020204" pitchFamily="34" charset="0"/>
              </a:rPr>
              <a:t>DADO GALDIERI, TT NYHETSBYRÅN</a:t>
            </a:r>
          </a:p>
        </p:txBody>
      </p:sp>
      <p:pic>
        <p:nvPicPr>
          <p:cNvPr id="3" name="Bildobjekt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863" y="813391"/>
            <a:ext cx="4943314" cy="3295543"/>
          </a:xfrm>
          <a:prstGeom prst="rect">
            <a:avLst/>
          </a:prstGeom>
        </p:spPr>
      </p:pic>
      <p:sp>
        <p:nvSpPr>
          <p:cNvPr id="2" name="textruta 1">
            <a:extLst>
              <a:ext uri="{FF2B5EF4-FFF2-40B4-BE49-F238E27FC236}">
                <a16:creationId xmlns:a16="http://schemas.microsoft.com/office/drawing/2014/main" id="{9ED1810E-D87A-A12E-7BD3-4E8EAB1E5218}"/>
              </a:ext>
            </a:extLst>
          </p:cNvPr>
          <p:cNvSpPr txBox="1"/>
          <p:nvPr/>
        </p:nvSpPr>
        <p:spPr>
          <a:xfrm>
            <a:off x="251721" y="6070608"/>
            <a:ext cx="2448071" cy="430887"/>
          </a:xfrm>
          <a:prstGeom prst="rect">
            <a:avLst/>
          </a:prstGeom>
          <a:noFill/>
        </p:spPr>
        <p:txBody>
          <a:bodyPr wrap="square" rtlCol="0">
            <a:spAutoFit/>
          </a:bodyPr>
          <a:lstStyle/>
          <a:p>
            <a:pPr algn="l" rtl="0"/>
            <a:r>
              <a:rPr lang="en" sz="1100" b="0" i="0" u="none" baseline="0"/>
              <a:t> </a:t>
            </a:r>
            <a:endParaRPr lang="en" sz="1100" dirty="0"/>
          </a:p>
        </p:txBody>
      </p:sp>
    </p:spTree>
    <p:extLst>
      <p:ext uri="{BB962C8B-B14F-4D97-AF65-F5344CB8AC3E}">
        <p14:creationId xmlns:p14="http://schemas.microsoft.com/office/powerpoint/2010/main" val="262884319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5711</TotalTime>
  <Words>4062</Words>
  <Application>Microsoft Office PowerPoint</Application>
  <PresentationFormat>Bildspel på skärmen (4:3)</PresentationFormat>
  <Paragraphs>259</Paragraphs>
  <Slides>26</Slides>
  <Notes>25</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26</vt:i4>
      </vt:variant>
    </vt:vector>
  </HeadingPairs>
  <TitlesOfParts>
    <vt:vector size="31" baseType="lpstr">
      <vt:lpstr>Akkurat Pro</vt:lpstr>
      <vt:lpstr>Arial</vt:lpstr>
      <vt:lpstr>Calibri</vt:lpstr>
      <vt:lpstr>Google Sans</vt:lpstr>
      <vt:lpstr>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Reference source</vt:lpstr>
    </vt:vector>
  </TitlesOfParts>
  <Company>Naturvårdsverket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Johansson, Rikard</dc:creator>
  <cp:lastModifiedBy>Blomqvist, Hanna</cp:lastModifiedBy>
  <cp:revision>129</cp:revision>
  <cp:lastPrinted>2024-11-07T11:27:24Z</cp:lastPrinted>
  <dcterms:created xsi:type="dcterms:W3CDTF">2016-12-15T09:44:11Z</dcterms:created>
  <dcterms:modified xsi:type="dcterms:W3CDTF">2025-02-12T09:37:15Z</dcterms:modified>
</cp:coreProperties>
</file>